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8"/>
  </p:handoutMasterIdLst>
  <p:sldIdLst>
    <p:sldId id="256" r:id="rId3"/>
    <p:sldId id="257" r:id="rId5"/>
    <p:sldId id="258" r:id="rId6"/>
    <p:sldId id="259" r:id="rId7"/>
    <p:sldId id="261" r:id="rId8"/>
    <p:sldId id="260" r:id="rId9"/>
    <p:sldId id="262" r:id="rId10"/>
    <p:sldId id="263" r:id="rId11"/>
    <p:sldId id="273" r:id="rId12"/>
    <p:sldId id="264" r:id="rId13"/>
    <p:sldId id="265" r:id="rId14"/>
    <p:sldId id="267" r:id="rId15"/>
    <p:sldId id="268" r:id="rId16"/>
    <p:sldId id="284" r:id="rId17"/>
    <p:sldId id="285" r:id="rId18"/>
    <p:sldId id="286" r:id="rId19"/>
    <p:sldId id="274" r:id="rId20"/>
    <p:sldId id="270" r:id="rId21"/>
    <p:sldId id="271" r:id="rId22"/>
    <p:sldId id="282" r:id="rId23"/>
    <p:sldId id="283" r:id="rId24"/>
    <p:sldId id="287" r:id="rId25"/>
    <p:sldId id="288" r:id="rId26"/>
    <p:sldId id="272" r:id="rId27"/>
  </p:sldIdLst>
  <p:sldSz cx="12192000" cy="6858000"/>
  <p:notesSz cx="6858000" cy="9144000"/>
  <p:embeddedFontLst>
    <p:embeddedFont>
      <p:font typeface="Manrope SemiBold" charset="0"/>
      <p:bold r:id="rId32"/>
    </p:embeddedFont>
    <p:embeddedFont>
      <p:font typeface="Hubot-Sans Black Italic" charset="0"/>
      <p:bold r:id="rId33"/>
    </p:embeddedFont>
  </p:embeddedFontLst>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0" userDrawn="1">
          <p15:clr>
            <a:srgbClr val="A4A3A4"/>
          </p15:clr>
        </p15:guide>
        <p15:guide id="3" pos="236" userDrawn="1">
          <p15:clr>
            <a:srgbClr val="A4A3A4"/>
          </p15:clr>
        </p15:guide>
        <p15:guide id="4" pos="43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BA9"/>
    <a:srgbClr val="5ABA47"/>
    <a:srgbClr val="445BAA"/>
    <a:srgbClr val="465EAF"/>
    <a:srgbClr val="FB954C"/>
    <a:srgbClr val="FFFFFF"/>
    <a:srgbClr val="F9F9F9"/>
    <a:srgbClr val="584E8F"/>
    <a:srgbClr val="746CA2"/>
    <a:srgbClr val="C2BE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4" d="100"/>
          <a:sy n="104" d="100"/>
        </p:scale>
        <p:origin x="756" y="114"/>
      </p:cViewPr>
      <p:guideLst>
        <p:guide orient="horz" pos="2160"/>
        <p:guide pos="3860"/>
        <p:guide pos="236"/>
        <p:guide pos="43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gs" Target="tags/tag16.xml"/><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anrope SemiBold" charset="0"/>
              <a:ea typeface="Manrope SemiBold" charset="0"/>
              <a:cs typeface="Manrope SemiBold"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anrope SemiBold" charset="0"/>
              <a:ea typeface="Manrope SemiBold" charset="0"/>
              <a:cs typeface="Manrope SemiBold"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anrope SemiBold" charset="0"/>
                <a:ea typeface="Manrope SemiBold" charset="0"/>
                <a:cs typeface="Manrope SemiBold" charset="0"/>
              </a:rPr>
            </a:fld>
            <a:endParaRPr lang="zh-CN" altLang="en-US">
              <a:latin typeface="Manrope SemiBold" charset="0"/>
              <a:ea typeface="Manrope SemiBold" charset="0"/>
              <a:cs typeface="Manrope SemiBold"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anrope SemiBold" charset="0"/>
                <a:ea typeface="Manrope SemiBold" charset="0"/>
                <a:cs typeface="Manrope SemiBold"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anrope SemiBold" charset="0"/>
                <a:ea typeface="Manrope SemiBold" charset="0"/>
                <a:cs typeface="Manrope SemiBold" charset="0"/>
              </a:defRPr>
            </a:lvl1pPr>
          </a:lstStyle>
          <a:p>
            <a:fld id="{B52D78AD-5918-475B-B0A2-AEE0887B34E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anrope SemiBold" charset="0"/>
                <a:ea typeface="Manrope SemiBold" charset="0"/>
                <a:cs typeface="Manrope SemiBold"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anrope SemiBold" charset="0"/>
                <a:ea typeface="Manrope SemiBold" charset="0"/>
                <a:cs typeface="Manrope SemiBold" charset="0"/>
              </a:defRPr>
            </a:lvl1pPr>
          </a:lstStyle>
          <a:p>
            <a:fld id="{8EE14940-E741-4F95-B2EC-1025DDC8D8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anrope SemiBold" charset="0"/>
        <a:ea typeface="Manrope SemiBold" charset="0"/>
        <a:cs typeface="Manrope SemiBold" charset="0"/>
      </a:defRPr>
    </a:lvl1pPr>
    <a:lvl2pPr marL="457200" algn="l" defTabSz="914400" rtl="0" eaLnBrk="1" latinLnBrk="0" hangingPunct="1">
      <a:defRPr sz="1200" kern="1200">
        <a:solidFill>
          <a:schemeClr val="tx1"/>
        </a:solidFill>
        <a:latin typeface="Manrope SemiBold" charset="0"/>
        <a:ea typeface="Manrope SemiBold" charset="0"/>
        <a:cs typeface="Manrope SemiBold" charset="0"/>
      </a:defRPr>
    </a:lvl2pPr>
    <a:lvl3pPr marL="914400" algn="l" defTabSz="914400" rtl="0" eaLnBrk="1" latinLnBrk="0" hangingPunct="1">
      <a:defRPr sz="1200" kern="1200">
        <a:solidFill>
          <a:schemeClr val="tx1"/>
        </a:solidFill>
        <a:latin typeface="Manrope SemiBold" charset="0"/>
        <a:ea typeface="Manrope SemiBold" charset="0"/>
        <a:cs typeface="Manrope SemiBold" charset="0"/>
      </a:defRPr>
    </a:lvl3pPr>
    <a:lvl4pPr marL="1371600" algn="l" defTabSz="914400" rtl="0" eaLnBrk="1" latinLnBrk="0" hangingPunct="1">
      <a:defRPr sz="1200" kern="1200">
        <a:solidFill>
          <a:schemeClr val="tx1"/>
        </a:solidFill>
        <a:latin typeface="Manrope SemiBold" charset="0"/>
        <a:ea typeface="Manrope SemiBold" charset="0"/>
        <a:cs typeface="Manrope SemiBold" charset="0"/>
      </a:defRPr>
    </a:lvl4pPr>
    <a:lvl5pPr marL="1828800" algn="l" defTabSz="914400" rtl="0" eaLnBrk="1" latinLnBrk="0" hangingPunct="1">
      <a:defRPr sz="1200" kern="1200">
        <a:solidFill>
          <a:schemeClr val="tx1"/>
        </a:solidFill>
        <a:latin typeface="Manrope SemiBold" charset="0"/>
        <a:ea typeface="Manrope SemiBold" charset="0"/>
        <a:cs typeface="Manrope SemiBold"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E14940-E741-4F95-B2EC-1025DDC8D8D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6A5B7DB-946C-4426-ADB1-5BDCC62C480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7C7548-62E8-443D-8BAB-E6AFBC6D09F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svg"/><Relationship Id="rId13" Type="http://schemas.openxmlformats.org/officeDocument/2006/relationships/image" Target="../media/image2.pn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Manrope SemiBold" charset="0"/>
                <a:cs typeface="Manrope SemiBold" charset="0"/>
              </a:defRPr>
            </a:lvl1pPr>
          </a:lstStyle>
          <a:p>
            <a:fld id="{26A5B7DB-946C-4426-ADB1-5BDCC62C480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Manrope SemiBold" charset="0"/>
                <a:cs typeface="Manrope SemiBold"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Manrope SemiBold" charset="0"/>
                <a:cs typeface="Manrope SemiBold" charset="0"/>
              </a:defRPr>
            </a:lvl1pPr>
          </a:lstStyle>
          <a:p>
            <a:fld id="{0B7C7548-62E8-443D-8BAB-E6AFBC6D09FA}" type="slidenum">
              <a:rPr lang="zh-CN" altLang="en-US" smtClean="0"/>
            </a:fld>
            <a:endParaRPr lang="zh-CN" altLang="en-US"/>
          </a:p>
        </p:txBody>
      </p:sp>
      <p:sp>
        <p:nvSpPr>
          <p:cNvPr id="7" name="矩形 6"/>
          <p:cNvSpPr/>
          <p:nvPr userDrawn="1"/>
        </p:nvSpPr>
        <p:spPr>
          <a:xfrm>
            <a:off x="0" y="0"/>
            <a:ext cx="12192000" cy="6858000"/>
          </a:xfrm>
          <a:prstGeom prst="rect">
            <a:avLst/>
          </a:prstGeom>
          <a:blipFill>
            <a:blip r:embed="rId12"/>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anrope SemiBold" charset="0"/>
            </a:endParaRPr>
          </a:p>
        </p:txBody>
      </p:sp>
      <p:sp>
        <p:nvSpPr>
          <p:cNvPr id="8" name="矩形 7"/>
          <p:cNvSpPr/>
          <p:nvPr userDrawn="1"/>
        </p:nvSpPr>
        <p:spPr>
          <a:xfrm>
            <a:off x="0" y="0"/>
            <a:ext cx="12192000" cy="6858000"/>
          </a:xfrm>
          <a:prstGeom prst="rect">
            <a:avLst/>
          </a:prstGeom>
          <a:solidFill>
            <a:srgbClr val="FFFFFF">
              <a:alpha val="9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Manrope SemiBold" charset="0"/>
              <a:cs typeface="Manrope SemiBold" charset="0"/>
            </a:endParaRPr>
          </a:p>
        </p:txBody>
      </p:sp>
      <p:pic>
        <p:nvPicPr>
          <p:cNvPr id="9" name="图形 8"/>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rot="5400000">
            <a:off x="375657" y="6089668"/>
            <a:ext cx="423435" cy="675785"/>
          </a:xfrm>
          <a:prstGeom prst="rect">
            <a:avLst/>
          </a:prstGeom>
        </p:spPr>
      </p:pic>
      <p:sp>
        <p:nvSpPr>
          <p:cNvPr id="10" name="矩形 9"/>
          <p:cNvSpPr/>
          <p:nvPr userDrawn="1"/>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ea typeface="Manrope SemiBold" charset="0"/>
                <a:cs typeface="Manrope SemiBold" charset="0"/>
              </a:rPr>
              <a:t>--</a:t>
            </a:r>
            <a:r>
              <a:rPr lang="zh-CN" altLang="en-US" sz="1050" dirty="0">
                <a:solidFill>
                  <a:schemeClr val="tx1">
                    <a:lumMod val="75000"/>
                    <a:lumOff val="25000"/>
                  </a:schemeClr>
                </a:solidFill>
                <a:ea typeface="Manrope SemiBold" charset="0"/>
                <a:cs typeface="Manrope SemiBold" charset="0"/>
              </a:rPr>
              <a:t>A picture is worth a thousand words</a:t>
            </a:r>
            <a:endParaRPr lang="zh-CN" altLang="en-US" sz="1050" dirty="0">
              <a:solidFill>
                <a:schemeClr val="tx1">
                  <a:lumMod val="75000"/>
                  <a:lumOff val="25000"/>
                </a:schemeClr>
              </a:solidFill>
              <a:ea typeface="Manrope SemiBold" charset="0"/>
              <a:cs typeface="Manrope SemiBold" charset="0"/>
            </a:endParaRPr>
          </a:p>
        </p:txBody>
      </p:sp>
      <p:sp>
        <p:nvSpPr>
          <p:cNvPr id="12" name="Freeform 6"/>
          <p:cNvSpPr/>
          <p:nvPr userDrawn="1"/>
        </p:nvSpPr>
        <p:spPr bwMode="auto">
          <a:xfrm rot="5400000">
            <a:off x="11414689" y="236243"/>
            <a:ext cx="84473" cy="815802"/>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sp>
        <p:nvSpPr>
          <p:cNvPr id="13" name="Freeform 7"/>
          <p:cNvSpPr>
            <a:spLocks noEditPoints="1"/>
          </p:cNvSpPr>
          <p:nvPr userDrawn="1"/>
        </p:nvSpPr>
        <p:spPr bwMode="auto">
          <a:xfrm>
            <a:off x="288637" y="296820"/>
            <a:ext cx="584775" cy="58477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FB954C"/>
          </a:solidFill>
          <a:ln>
            <a:noFill/>
          </a:ln>
        </p:spPr>
        <p:txBody>
          <a:bodyPr vert="horz" wrap="square" lIns="91440" tIns="45720" rIns="91440" bIns="45720" numCol="1" anchor="t" anchorCtr="0" compatLnSpc="1"/>
          <a:lstStyle/>
          <a:p>
            <a:endParaRPr lang="zh-CN" altLang="en-US">
              <a:ea typeface="Manrope SemiBold" charset="0"/>
              <a:cs typeface="Manrope SemiBold"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ubot-Sans Black Italic" charset="0"/>
          <a:ea typeface="Hubot-Sans Black Italic" charset="0"/>
          <a:cs typeface="Manrope SemiBold"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anrope SemiBold" charset="0"/>
          <a:cs typeface="Manrope SemiBold"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anrope SemiBold" charset="0"/>
          <a:cs typeface="Manrope SemiBold"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anrope SemiBold" charset="0"/>
          <a:cs typeface="Manrope SemiBold"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anrope SemiBold" charset="0"/>
          <a:cs typeface="Manrope SemiBold"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1.xml"/><Relationship Id="rId5" Type="http://schemas.openxmlformats.org/officeDocument/2006/relationships/image" Target="../media/image4.png"/><Relationship Id="rId4" Type="http://schemas.openxmlformats.org/officeDocument/2006/relationships/image" Target="../media/image11.jpeg"/><Relationship Id="rId3"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image" Target="../media/image12.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6.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5.xml"/><Relationship Id="rId4" Type="http://schemas.openxmlformats.org/officeDocument/2006/relationships/image" Target="../media/image13.jpeg"/><Relationship Id="rId3"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image" Target="../media/image7.jpe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6657151" y="1250645"/>
            <a:ext cx="84473" cy="815802"/>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6657151" y="1250645"/>
            <a:ext cx="84473" cy="815802"/>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6594665" y="5489345"/>
            <a:ext cx="211762" cy="211762"/>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4" name="Rectangle 9"/>
          <p:cNvSpPr>
            <a:spLocks noChangeArrowheads="1"/>
          </p:cNvSpPr>
          <p:nvPr/>
        </p:nvSpPr>
        <p:spPr bwMode="auto">
          <a:xfrm>
            <a:off x="8252527" y="1130300"/>
            <a:ext cx="3336109" cy="2443935"/>
          </a:xfrm>
          <a:prstGeom prst="rect">
            <a:avLst/>
          </a:prstGeom>
          <a:solidFill>
            <a:srgbClr val="445BAA"/>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5" name="Rectangle 10"/>
          <p:cNvSpPr>
            <a:spLocks noChangeArrowheads="1"/>
          </p:cNvSpPr>
          <p:nvPr/>
        </p:nvSpPr>
        <p:spPr bwMode="auto">
          <a:xfrm>
            <a:off x="8463488" y="2719090"/>
            <a:ext cx="2630114" cy="3406697"/>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6" name="Rectangle 11"/>
          <p:cNvSpPr>
            <a:spLocks noChangeArrowheads="1"/>
          </p:cNvSpPr>
          <p:nvPr/>
        </p:nvSpPr>
        <p:spPr bwMode="auto">
          <a:xfrm>
            <a:off x="6959172" y="5333127"/>
            <a:ext cx="2059755" cy="367979"/>
          </a:xfrm>
          <a:prstGeom prst="rect">
            <a:avLst/>
          </a:prstGeom>
          <a:solidFill>
            <a:srgbClr val="5ABA47"/>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7" name="Rectangle 12"/>
          <p:cNvSpPr>
            <a:spLocks noChangeArrowheads="1"/>
          </p:cNvSpPr>
          <p:nvPr/>
        </p:nvSpPr>
        <p:spPr bwMode="auto">
          <a:xfrm>
            <a:off x="6590036" y="3271057"/>
            <a:ext cx="369136" cy="2062070"/>
          </a:xfrm>
          <a:prstGeom prst="rect">
            <a:avLst/>
          </a:prstGeom>
          <a:solidFill>
            <a:srgbClr val="445BAA"/>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0930246" y="2270108"/>
            <a:ext cx="444352" cy="713972"/>
            <a:chOff x="10731248" y="2049954"/>
            <a:chExt cx="463947" cy="745456"/>
          </a:xfrm>
          <a:solidFill>
            <a:srgbClr val="5ABA47"/>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sp>
        <p:nvSpPr>
          <p:cNvPr id="123" name="矩形 122"/>
          <p:cNvSpPr/>
          <p:nvPr/>
        </p:nvSpPr>
        <p:spPr>
          <a:xfrm>
            <a:off x="513080" y="2110740"/>
            <a:ext cx="6144260" cy="873125"/>
          </a:xfrm>
          <a:prstGeom prst="rect">
            <a:avLst/>
          </a:prstGeom>
        </p:spPr>
        <p:txBody>
          <a:bodyPr wrap="square">
            <a:noAutofit/>
          </a:bodyPr>
          <a:lstStyle/>
          <a:p>
            <a:r>
              <a:rPr lang="en-US" altLang="zh-CN" sz="2800" dirty="0">
                <a:solidFill>
                  <a:srgbClr val="465EAF"/>
                </a:solidFill>
                <a:latin typeface="Hubot-Sans Black Italic" charset="0"/>
                <a:cs typeface="Hubot-Sans Black Italic" charset="0"/>
              </a:rPr>
              <a:t>South African Business Investment (</a:t>
            </a:r>
            <a:r>
              <a:rPr lang="en-US" altLang="zh-CN" sz="2800" dirty="0">
                <a:solidFill>
                  <a:srgbClr val="445BA9"/>
                </a:solidFill>
                <a:latin typeface="Hubot-Sans Black Italic" charset="0"/>
                <a:cs typeface="Hubot-Sans Black Italic" charset="0"/>
              </a:rPr>
              <a:t>pty</a:t>
            </a:r>
            <a:r>
              <a:rPr lang="en-US" altLang="zh-CN" sz="2800" dirty="0">
                <a:solidFill>
                  <a:srgbClr val="465EAF"/>
                </a:solidFill>
                <a:latin typeface="Hubot-Sans Black Italic" charset="0"/>
                <a:cs typeface="Hubot-Sans Black Italic" charset="0"/>
              </a:rPr>
              <a:t>) ltd</a:t>
            </a:r>
            <a:endParaRPr lang="en-US" altLang="zh-CN" sz="2800" dirty="0">
              <a:solidFill>
                <a:srgbClr val="465EAF"/>
              </a:solidFill>
              <a:latin typeface="Hubot-Sans Black Italic" charset="0"/>
              <a:cs typeface="Hubot-Sans Black Italic" charset="0"/>
            </a:endParaRPr>
          </a:p>
          <a:p>
            <a:endParaRPr lang="en-US" altLang="zh-CN" sz="2800" dirty="0">
              <a:solidFill>
                <a:srgbClr val="465EAF"/>
              </a:solidFill>
              <a:latin typeface="Hubot-Sans Black Italic" charset="0"/>
              <a:cs typeface="Hubot-Sans Black Italic" charset="0"/>
            </a:endParaRPr>
          </a:p>
        </p:txBody>
      </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32" name="矩形 131"/>
          <p:cNvSpPr/>
          <p:nvPr/>
        </p:nvSpPr>
        <p:spPr>
          <a:xfrm>
            <a:off x="8252489" y="1130212"/>
            <a:ext cx="5779675" cy="521970"/>
          </a:xfrm>
          <a:prstGeom prst="rect">
            <a:avLst/>
          </a:prstGeom>
        </p:spPr>
        <p:txBody>
          <a:bodyPr wrap="square">
            <a:spAutoFit/>
          </a:bodyPr>
          <a:lstStyle/>
          <a:p>
            <a:r>
              <a:rPr lang="en-US" altLang="zh-CN" sz="2800" dirty="0">
                <a:solidFill>
                  <a:srgbClr val="5ABA47"/>
                </a:solidFill>
                <a:latin typeface="Hubot-Sans Black Italic" charset="0"/>
                <a:cs typeface="Hubot-Sans Black Italic" charset="0"/>
              </a:rPr>
              <a:t>Business </a:t>
            </a:r>
            <a:r>
              <a:rPr lang="zh-CN" altLang="en-US" sz="2800" dirty="0">
                <a:solidFill>
                  <a:srgbClr val="5ABA47"/>
                </a:solidFill>
                <a:latin typeface="Hubot-Sans Black Italic" charset="0"/>
                <a:cs typeface="Hubot-Sans Black Italic" charset="0"/>
              </a:rPr>
              <a:t>Plan</a:t>
            </a:r>
            <a:endParaRPr lang="zh-CN" altLang="en-US" sz="2800" dirty="0">
              <a:solidFill>
                <a:srgbClr val="5ABA47"/>
              </a:solidFill>
              <a:latin typeface="Hubot-Sans Black Italic" charset="0"/>
              <a:cs typeface="Hubot-Sans Black Italic" charset="0"/>
            </a:endParaRPr>
          </a:p>
        </p:txBody>
      </p:sp>
      <p:sp>
        <p:nvSpPr>
          <p:cNvPr id="140" name="椭圆 139"/>
          <p:cNvSpPr/>
          <p:nvPr/>
        </p:nvSpPr>
        <p:spPr>
          <a:xfrm>
            <a:off x="4041901" y="3125954"/>
            <a:ext cx="461665" cy="461665"/>
          </a:xfrm>
          <a:prstGeom prst="ellipse">
            <a:avLst/>
          </a:prstGeom>
          <a:solidFill>
            <a:srgbClr val="5AB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53" name="矩形 152"/>
          <p:cNvSpPr/>
          <p:nvPr/>
        </p:nvSpPr>
        <p:spPr>
          <a:xfrm>
            <a:off x="390525" y="296545"/>
            <a:ext cx="2045335" cy="306705"/>
          </a:xfrm>
          <a:prstGeom prst="rect">
            <a:avLst/>
          </a:prstGeom>
        </p:spPr>
        <p:txBody>
          <a:bodyPr wrap="square">
            <a:spAutoFit/>
          </a:bodyPr>
          <a:lstStyle/>
          <a:p>
            <a:endParaRPr lang="zh-CN" altLang="en-US" sz="1400" dirty="0">
              <a:solidFill>
                <a:srgbClr val="FB954C"/>
              </a:solidFill>
              <a:cs typeface="Manrope SemiBold" charset="0"/>
            </a:endParaRPr>
          </a:p>
        </p:txBody>
      </p:sp>
      <p:pic>
        <p:nvPicPr>
          <p:cNvPr id="2" name="Picture 1" descr="logo complete head"/>
          <p:cNvPicPr>
            <a:picLocks noChangeAspect="1"/>
          </p:cNvPicPr>
          <p:nvPr/>
        </p:nvPicPr>
        <p:blipFill>
          <a:blip r:embed="rId4"/>
          <a:stretch>
            <a:fillRect/>
          </a:stretch>
        </p:blipFill>
        <p:spPr>
          <a:xfrm>
            <a:off x="513080" y="296545"/>
            <a:ext cx="1664970" cy="1567815"/>
          </a:xfrm>
          <a:prstGeom prst="rect">
            <a:avLst/>
          </a:prstGeom>
        </p:spPr>
      </p:pic>
      <p:pic>
        <p:nvPicPr>
          <p:cNvPr id="3" name="Picture 2" descr="40cee2ae407de99af49bea4ff771bcff"/>
          <p:cNvPicPr>
            <a:picLocks noChangeAspect="1"/>
          </p:cNvPicPr>
          <p:nvPr/>
        </p:nvPicPr>
        <p:blipFill>
          <a:blip r:embed="rId5"/>
          <a:stretch>
            <a:fillRect/>
          </a:stretch>
        </p:blipFill>
        <p:spPr>
          <a:xfrm>
            <a:off x="6958965" y="1671955"/>
            <a:ext cx="3770630" cy="3661410"/>
          </a:xfrm>
          <a:prstGeom prst="rect">
            <a:avLst/>
          </a:prstGeom>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1524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942822" y="5702042"/>
            <a:ext cx="222095" cy="22209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1275559" y="1363315"/>
            <a:ext cx="466034" cy="748810"/>
            <a:chOff x="10731248" y="2049954"/>
            <a:chExt cx="463947" cy="745456"/>
          </a:xfrm>
          <a:solidFill>
            <a:srgbClr val="FB954C"/>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7" name="矩形 126"/>
          <p:cNvSpPr/>
          <p:nvPr/>
        </p:nvSpPr>
        <p:spPr>
          <a:xfrm>
            <a:off x="1704975" y="1410335"/>
            <a:ext cx="9079230" cy="1581150"/>
          </a:xfrm>
          <a:prstGeom prst="rect">
            <a:avLst/>
          </a:prstGeom>
        </p:spPr>
        <p:txBody>
          <a:bodyPr wrap="square">
            <a:noAutofit/>
          </a:bodyPr>
          <a:lstStyle/>
          <a:p>
            <a:r>
              <a:rPr lang="en-US" altLang="zh-CN" sz="8000" dirty="0">
                <a:solidFill>
                  <a:srgbClr val="445BA9"/>
                </a:solidFill>
                <a:latin typeface="Hubot-Sans Black Italic" charset="0"/>
                <a:cs typeface="Manrope SemiBold" charset="0"/>
              </a:rPr>
              <a:t>Target Marget</a:t>
            </a:r>
            <a:endParaRPr lang="en-US" altLang="zh-CN" sz="8000" dirty="0">
              <a:solidFill>
                <a:srgbClr val="445BA9"/>
              </a:solidFill>
              <a:latin typeface="Hubot-Sans Black Italic" charset="0"/>
              <a:cs typeface="Manrope SemiBold" charset="0"/>
            </a:endParaRPr>
          </a:p>
        </p:txBody>
      </p:sp>
      <p:pic>
        <p:nvPicPr>
          <p:cNvPr id="4" name="Picture 3" descr="logo complete head"/>
          <p:cNvPicPr>
            <a:picLocks noChangeAspect="1"/>
          </p:cNvPicPr>
          <p:nvPr/>
        </p:nvPicPr>
        <p:blipFill>
          <a:blip r:embed="rId4"/>
          <a:stretch>
            <a:fillRect/>
          </a:stretch>
        </p:blipFill>
        <p:spPr>
          <a:xfrm>
            <a:off x="4366895" y="3166110"/>
            <a:ext cx="2693670" cy="2536190"/>
          </a:xfrm>
          <a:prstGeom prst="rect">
            <a:avLst/>
          </a:prstGeom>
        </p:spPr>
      </p:pic>
      <p:cxnSp>
        <p:nvCxnSpPr>
          <p:cNvPr id="6" name="Straight Arrow Connector 5"/>
          <p:cNvCxnSpPr/>
          <p:nvPr/>
        </p:nvCxnSpPr>
        <p:spPr>
          <a:xfrm flipH="1">
            <a:off x="1534795" y="2783840"/>
            <a:ext cx="3823335" cy="15240"/>
          </a:xfrm>
          <a:prstGeom prst="straightConnector1">
            <a:avLst/>
          </a:prstGeom>
          <a:ln w="31750" cap="rnd">
            <a:solidFill>
              <a:schemeClr val="tx1">
                <a:lumMod val="95000"/>
                <a:lumOff val="5000"/>
              </a:schemeClr>
            </a:solidFill>
            <a:roun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5463540" y="2781935"/>
            <a:ext cx="3745230" cy="1905"/>
          </a:xfrm>
          <a:prstGeom prst="straightConnector1">
            <a:avLst/>
          </a:prstGeom>
          <a:ln w="31750" cap="rnd">
            <a:solidFill>
              <a:schemeClr val="tx1">
                <a:lumMod val="95000"/>
                <a:lumOff val="5000"/>
              </a:schemeClr>
            </a:solidFill>
            <a:round/>
            <a:tailEnd type="arrow" w="med" len="med"/>
          </a:ln>
        </p:spPr>
        <p:style>
          <a:lnRef idx="0">
            <a:srgbClr val="FFFFFF"/>
          </a:lnRef>
          <a:fillRef idx="0">
            <a:srgbClr val="FFFFFF"/>
          </a:fillRef>
          <a:effectRef idx="0">
            <a:srgbClr val="FFFFFF"/>
          </a:effectRef>
          <a:fontRef idx="minor">
            <a:schemeClr val="tx1"/>
          </a:fontRef>
        </p:style>
      </p:cxn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17"/>
          <p:cNvSpPr/>
          <p:nvPr/>
        </p:nvSpPr>
        <p:spPr bwMode="auto">
          <a:xfrm>
            <a:off x="2600989" y="4778457"/>
            <a:ext cx="128777" cy="144077"/>
          </a:xfrm>
          <a:custGeom>
            <a:avLst/>
            <a:gdLst>
              <a:gd name="connsiteX0" fmla="*/ 293710 w 542295"/>
              <a:gd name="connsiteY0" fmla="*/ 460085 h 606722"/>
              <a:gd name="connsiteX1" fmla="*/ 396864 w 542295"/>
              <a:gd name="connsiteY1" fmla="*/ 585393 h 606722"/>
              <a:gd name="connsiteX2" fmla="*/ 458632 w 542295"/>
              <a:gd name="connsiteY2" fmla="*/ 585393 h 606722"/>
              <a:gd name="connsiteX3" fmla="*/ 355478 w 542295"/>
              <a:gd name="connsiteY3" fmla="*/ 460085 h 606722"/>
              <a:gd name="connsiteX4" fmla="*/ 186817 w 542295"/>
              <a:gd name="connsiteY4" fmla="*/ 460085 h 606722"/>
              <a:gd name="connsiteX5" fmla="*/ 83663 w 542295"/>
              <a:gd name="connsiteY5" fmla="*/ 585393 h 606722"/>
              <a:gd name="connsiteX6" fmla="*/ 145431 w 542295"/>
              <a:gd name="connsiteY6" fmla="*/ 585393 h 606722"/>
              <a:gd name="connsiteX7" fmla="*/ 248585 w 542295"/>
              <a:gd name="connsiteY7" fmla="*/ 460085 h 606722"/>
              <a:gd name="connsiteX8" fmla="*/ 21360 w 542295"/>
              <a:gd name="connsiteY8" fmla="*/ 406052 h 606722"/>
              <a:gd name="connsiteX9" fmla="*/ 21360 w 542295"/>
              <a:gd name="connsiteY9" fmla="*/ 438756 h 606722"/>
              <a:gd name="connsiteX10" fmla="*/ 520935 w 542295"/>
              <a:gd name="connsiteY10" fmla="*/ 438756 h 606722"/>
              <a:gd name="connsiteX11" fmla="*/ 520935 w 542295"/>
              <a:gd name="connsiteY11" fmla="*/ 406052 h 606722"/>
              <a:gd name="connsiteX12" fmla="*/ 379509 w 542295"/>
              <a:gd name="connsiteY12" fmla="*/ 367659 h 606722"/>
              <a:gd name="connsiteX13" fmla="*/ 379509 w 542295"/>
              <a:gd name="connsiteY13" fmla="*/ 384723 h 606722"/>
              <a:gd name="connsiteX14" fmla="*/ 439230 w 542295"/>
              <a:gd name="connsiteY14" fmla="*/ 384723 h 606722"/>
              <a:gd name="connsiteX15" fmla="*/ 439230 w 542295"/>
              <a:gd name="connsiteY15" fmla="*/ 367659 h 606722"/>
              <a:gd name="connsiteX16" fmla="*/ 266268 w 542295"/>
              <a:gd name="connsiteY16" fmla="*/ 306889 h 606722"/>
              <a:gd name="connsiteX17" fmla="*/ 437058 w 542295"/>
              <a:gd name="connsiteY17" fmla="*/ 306889 h 606722"/>
              <a:gd name="connsiteX18" fmla="*/ 447738 w 542295"/>
              <a:gd name="connsiteY18" fmla="*/ 317545 h 606722"/>
              <a:gd name="connsiteX19" fmla="*/ 437058 w 542295"/>
              <a:gd name="connsiteY19" fmla="*/ 328200 h 606722"/>
              <a:gd name="connsiteX20" fmla="*/ 266268 w 542295"/>
              <a:gd name="connsiteY20" fmla="*/ 328200 h 606722"/>
              <a:gd name="connsiteX21" fmla="*/ 255588 w 542295"/>
              <a:gd name="connsiteY21" fmla="*/ 317545 h 606722"/>
              <a:gd name="connsiteX22" fmla="*/ 266268 w 542295"/>
              <a:gd name="connsiteY22" fmla="*/ 306889 h 606722"/>
              <a:gd name="connsiteX23" fmla="*/ 101713 w 542295"/>
              <a:gd name="connsiteY23" fmla="*/ 306889 h 606722"/>
              <a:gd name="connsiteX24" fmla="*/ 219147 w 542295"/>
              <a:gd name="connsiteY24" fmla="*/ 306889 h 606722"/>
              <a:gd name="connsiteX25" fmla="*/ 229831 w 542295"/>
              <a:gd name="connsiteY25" fmla="*/ 317545 h 606722"/>
              <a:gd name="connsiteX26" fmla="*/ 219147 w 542295"/>
              <a:gd name="connsiteY26" fmla="*/ 328200 h 606722"/>
              <a:gd name="connsiteX27" fmla="*/ 101713 w 542295"/>
              <a:gd name="connsiteY27" fmla="*/ 328200 h 606722"/>
              <a:gd name="connsiteX28" fmla="*/ 91029 w 542295"/>
              <a:gd name="connsiteY28" fmla="*/ 317545 h 606722"/>
              <a:gd name="connsiteX29" fmla="*/ 101713 w 542295"/>
              <a:gd name="connsiteY29" fmla="*/ 306889 h 606722"/>
              <a:gd name="connsiteX30" fmla="*/ 266268 w 542295"/>
              <a:gd name="connsiteY30" fmla="*/ 267514 h 606722"/>
              <a:gd name="connsiteX31" fmla="*/ 437058 w 542295"/>
              <a:gd name="connsiteY31" fmla="*/ 267514 h 606722"/>
              <a:gd name="connsiteX32" fmla="*/ 447738 w 542295"/>
              <a:gd name="connsiteY32" fmla="*/ 278178 h 606722"/>
              <a:gd name="connsiteX33" fmla="*/ 437058 w 542295"/>
              <a:gd name="connsiteY33" fmla="*/ 288754 h 606722"/>
              <a:gd name="connsiteX34" fmla="*/ 266268 w 542295"/>
              <a:gd name="connsiteY34" fmla="*/ 288754 h 606722"/>
              <a:gd name="connsiteX35" fmla="*/ 255588 w 542295"/>
              <a:gd name="connsiteY35" fmla="*/ 278178 h 606722"/>
              <a:gd name="connsiteX36" fmla="*/ 266268 w 542295"/>
              <a:gd name="connsiteY36" fmla="*/ 267514 h 606722"/>
              <a:gd name="connsiteX37" fmla="*/ 394351 w 542295"/>
              <a:gd name="connsiteY37" fmla="*/ 176848 h 606722"/>
              <a:gd name="connsiteX38" fmla="*/ 394351 w 542295"/>
              <a:gd name="connsiteY38" fmla="*/ 222692 h 606722"/>
              <a:gd name="connsiteX39" fmla="*/ 440278 w 542295"/>
              <a:gd name="connsiteY39" fmla="*/ 222692 h 606722"/>
              <a:gd name="connsiteX40" fmla="*/ 440278 w 542295"/>
              <a:gd name="connsiteY40" fmla="*/ 176848 h 606722"/>
              <a:gd name="connsiteX41" fmla="*/ 175343 w 542295"/>
              <a:gd name="connsiteY41" fmla="*/ 169817 h 606722"/>
              <a:gd name="connsiteX42" fmla="*/ 175343 w 542295"/>
              <a:gd name="connsiteY42" fmla="*/ 187774 h 606722"/>
              <a:gd name="connsiteX43" fmla="*/ 193328 w 542295"/>
              <a:gd name="connsiteY43" fmla="*/ 187774 h 606722"/>
              <a:gd name="connsiteX44" fmla="*/ 383760 w 542295"/>
              <a:gd name="connsiteY44" fmla="*/ 155526 h 606722"/>
              <a:gd name="connsiteX45" fmla="*/ 450959 w 542295"/>
              <a:gd name="connsiteY45" fmla="*/ 155526 h 606722"/>
              <a:gd name="connsiteX46" fmla="*/ 461639 w 542295"/>
              <a:gd name="connsiteY46" fmla="*/ 166187 h 606722"/>
              <a:gd name="connsiteX47" fmla="*/ 461639 w 542295"/>
              <a:gd name="connsiteY47" fmla="*/ 233353 h 606722"/>
              <a:gd name="connsiteX48" fmla="*/ 450959 w 542295"/>
              <a:gd name="connsiteY48" fmla="*/ 244015 h 606722"/>
              <a:gd name="connsiteX49" fmla="*/ 383760 w 542295"/>
              <a:gd name="connsiteY49" fmla="*/ 244015 h 606722"/>
              <a:gd name="connsiteX50" fmla="*/ 373079 w 542295"/>
              <a:gd name="connsiteY50" fmla="*/ 233353 h 606722"/>
              <a:gd name="connsiteX51" fmla="*/ 373079 w 542295"/>
              <a:gd name="connsiteY51" fmla="*/ 166187 h 606722"/>
              <a:gd name="connsiteX52" fmla="*/ 383760 w 542295"/>
              <a:gd name="connsiteY52" fmla="*/ 155526 h 606722"/>
              <a:gd name="connsiteX53" fmla="*/ 287671 w 542295"/>
              <a:gd name="connsiteY53" fmla="*/ 154709 h 606722"/>
              <a:gd name="connsiteX54" fmla="*/ 287671 w 542295"/>
              <a:gd name="connsiteY54" fmla="*/ 200589 h 606722"/>
              <a:gd name="connsiteX55" fmla="*/ 333588 w 542295"/>
              <a:gd name="connsiteY55" fmla="*/ 200589 h 606722"/>
              <a:gd name="connsiteX56" fmla="*/ 333588 w 542295"/>
              <a:gd name="connsiteY56" fmla="*/ 154709 h 606722"/>
              <a:gd name="connsiteX57" fmla="*/ 112397 w 542295"/>
              <a:gd name="connsiteY57" fmla="*/ 154704 h 606722"/>
              <a:gd name="connsiteX58" fmla="*/ 112397 w 542295"/>
              <a:gd name="connsiteY58" fmla="*/ 250624 h 606722"/>
              <a:gd name="connsiteX59" fmla="*/ 208463 w 542295"/>
              <a:gd name="connsiteY59" fmla="*/ 250624 h 606722"/>
              <a:gd name="connsiteX60" fmla="*/ 208463 w 542295"/>
              <a:gd name="connsiteY60" fmla="*/ 209109 h 606722"/>
              <a:gd name="connsiteX61" fmla="*/ 164659 w 542295"/>
              <a:gd name="connsiteY61" fmla="*/ 209109 h 606722"/>
              <a:gd name="connsiteX62" fmla="*/ 153975 w 542295"/>
              <a:gd name="connsiteY62" fmla="*/ 198442 h 606722"/>
              <a:gd name="connsiteX63" fmla="*/ 153975 w 542295"/>
              <a:gd name="connsiteY63" fmla="*/ 154704 h 606722"/>
              <a:gd name="connsiteX64" fmla="*/ 276993 w 542295"/>
              <a:gd name="connsiteY64" fmla="*/ 133369 h 606722"/>
              <a:gd name="connsiteX65" fmla="*/ 344266 w 542295"/>
              <a:gd name="connsiteY65" fmla="*/ 133369 h 606722"/>
              <a:gd name="connsiteX66" fmla="*/ 354944 w 542295"/>
              <a:gd name="connsiteY66" fmla="*/ 144039 h 606722"/>
              <a:gd name="connsiteX67" fmla="*/ 354944 w 542295"/>
              <a:gd name="connsiteY67" fmla="*/ 211259 h 606722"/>
              <a:gd name="connsiteX68" fmla="*/ 344266 w 542295"/>
              <a:gd name="connsiteY68" fmla="*/ 221929 h 606722"/>
              <a:gd name="connsiteX69" fmla="*/ 276993 w 542295"/>
              <a:gd name="connsiteY69" fmla="*/ 221929 h 606722"/>
              <a:gd name="connsiteX70" fmla="*/ 266314 w 542295"/>
              <a:gd name="connsiteY70" fmla="*/ 211259 h 606722"/>
              <a:gd name="connsiteX71" fmla="*/ 266314 w 542295"/>
              <a:gd name="connsiteY71" fmla="*/ 144039 h 606722"/>
              <a:gd name="connsiteX72" fmla="*/ 276993 w 542295"/>
              <a:gd name="connsiteY72" fmla="*/ 133369 h 606722"/>
              <a:gd name="connsiteX73" fmla="*/ 101713 w 542295"/>
              <a:gd name="connsiteY73" fmla="*/ 133369 h 606722"/>
              <a:gd name="connsiteX74" fmla="*/ 164659 w 542295"/>
              <a:gd name="connsiteY74" fmla="*/ 133369 h 606722"/>
              <a:gd name="connsiteX75" fmla="*/ 172227 w 542295"/>
              <a:gd name="connsiteY75" fmla="*/ 136480 h 606722"/>
              <a:gd name="connsiteX76" fmla="*/ 226715 w 542295"/>
              <a:gd name="connsiteY76" fmla="*/ 190885 h 606722"/>
              <a:gd name="connsiteX77" fmla="*/ 229831 w 542295"/>
              <a:gd name="connsiteY77" fmla="*/ 198442 h 606722"/>
              <a:gd name="connsiteX78" fmla="*/ 229831 w 542295"/>
              <a:gd name="connsiteY78" fmla="*/ 261292 h 606722"/>
              <a:gd name="connsiteX79" fmla="*/ 219147 w 542295"/>
              <a:gd name="connsiteY79" fmla="*/ 271960 h 606722"/>
              <a:gd name="connsiteX80" fmla="*/ 101713 w 542295"/>
              <a:gd name="connsiteY80" fmla="*/ 271960 h 606722"/>
              <a:gd name="connsiteX81" fmla="*/ 91029 w 542295"/>
              <a:gd name="connsiteY81" fmla="*/ 261292 h 606722"/>
              <a:gd name="connsiteX82" fmla="*/ 91029 w 542295"/>
              <a:gd name="connsiteY82" fmla="*/ 144036 h 606722"/>
              <a:gd name="connsiteX83" fmla="*/ 101713 w 542295"/>
              <a:gd name="connsiteY83" fmla="*/ 133369 h 606722"/>
              <a:gd name="connsiteX84" fmla="*/ 54826 w 542295"/>
              <a:gd name="connsiteY84" fmla="*/ 103979 h 606722"/>
              <a:gd name="connsiteX85" fmla="*/ 54826 w 542295"/>
              <a:gd name="connsiteY85" fmla="*/ 384723 h 606722"/>
              <a:gd name="connsiteX86" fmla="*/ 358148 w 542295"/>
              <a:gd name="connsiteY86" fmla="*/ 384723 h 606722"/>
              <a:gd name="connsiteX87" fmla="*/ 358148 w 542295"/>
              <a:gd name="connsiteY87" fmla="*/ 356995 h 606722"/>
              <a:gd name="connsiteX88" fmla="*/ 368828 w 542295"/>
              <a:gd name="connsiteY88" fmla="*/ 346330 h 606722"/>
              <a:gd name="connsiteX89" fmla="*/ 449910 w 542295"/>
              <a:gd name="connsiteY89" fmla="*/ 346330 h 606722"/>
              <a:gd name="connsiteX90" fmla="*/ 460591 w 542295"/>
              <a:gd name="connsiteY90" fmla="*/ 356995 h 606722"/>
              <a:gd name="connsiteX91" fmla="*/ 460591 w 542295"/>
              <a:gd name="connsiteY91" fmla="*/ 384723 h 606722"/>
              <a:gd name="connsiteX92" fmla="*/ 487469 w 542295"/>
              <a:gd name="connsiteY92" fmla="*/ 384723 h 606722"/>
              <a:gd name="connsiteX93" fmla="*/ 487469 w 542295"/>
              <a:gd name="connsiteY93" fmla="*/ 103979 h 606722"/>
              <a:gd name="connsiteX94" fmla="*/ 21360 w 542295"/>
              <a:gd name="connsiteY94" fmla="*/ 62832 h 606722"/>
              <a:gd name="connsiteX95" fmla="*/ 21360 w 542295"/>
              <a:gd name="connsiteY95" fmla="*/ 82650 h 606722"/>
              <a:gd name="connsiteX96" fmla="*/ 520935 w 542295"/>
              <a:gd name="connsiteY96" fmla="*/ 82650 h 606722"/>
              <a:gd name="connsiteX97" fmla="*/ 520935 w 542295"/>
              <a:gd name="connsiteY97" fmla="*/ 62832 h 606722"/>
              <a:gd name="connsiteX98" fmla="*/ 228293 w 542295"/>
              <a:gd name="connsiteY98" fmla="*/ 21329 h 606722"/>
              <a:gd name="connsiteX99" fmla="*/ 228293 w 542295"/>
              <a:gd name="connsiteY99" fmla="*/ 41502 h 606722"/>
              <a:gd name="connsiteX100" fmla="*/ 313914 w 542295"/>
              <a:gd name="connsiteY100" fmla="*/ 41502 h 606722"/>
              <a:gd name="connsiteX101" fmla="*/ 313914 w 542295"/>
              <a:gd name="connsiteY101" fmla="*/ 21329 h 606722"/>
              <a:gd name="connsiteX102" fmla="*/ 217612 w 542295"/>
              <a:gd name="connsiteY102" fmla="*/ 0 h 606722"/>
              <a:gd name="connsiteX103" fmla="*/ 324594 w 542295"/>
              <a:gd name="connsiteY103" fmla="*/ 0 h 606722"/>
              <a:gd name="connsiteX104" fmla="*/ 335274 w 542295"/>
              <a:gd name="connsiteY104" fmla="*/ 10664 h 606722"/>
              <a:gd name="connsiteX105" fmla="*/ 335274 w 542295"/>
              <a:gd name="connsiteY105" fmla="*/ 41502 h 606722"/>
              <a:gd name="connsiteX106" fmla="*/ 531615 w 542295"/>
              <a:gd name="connsiteY106" fmla="*/ 41502 h 606722"/>
              <a:gd name="connsiteX107" fmla="*/ 542295 w 542295"/>
              <a:gd name="connsiteY107" fmla="*/ 52167 h 606722"/>
              <a:gd name="connsiteX108" fmla="*/ 542295 w 542295"/>
              <a:gd name="connsiteY108" fmla="*/ 93314 h 606722"/>
              <a:gd name="connsiteX109" fmla="*/ 531615 w 542295"/>
              <a:gd name="connsiteY109" fmla="*/ 103979 h 606722"/>
              <a:gd name="connsiteX110" fmla="*/ 508830 w 542295"/>
              <a:gd name="connsiteY110" fmla="*/ 103979 h 606722"/>
              <a:gd name="connsiteX111" fmla="*/ 508830 w 542295"/>
              <a:gd name="connsiteY111" fmla="*/ 384723 h 606722"/>
              <a:gd name="connsiteX112" fmla="*/ 531615 w 542295"/>
              <a:gd name="connsiteY112" fmla="*/ 384723 h 606722"/>
              <a:gd name="connsiteX113" fmla="*/ 542295 w 542295"/>
              <a:gd name="connsiteY113" fmla="*/ 395387 h 606722"/>
              <a:gd name="connsiteX114" fmla="*/ 542295 w 542295"/>
              <a:gd name="connsiteY114" fmla="*/ 449421 h 606722"/>
              <a:gd name="connsiteX115" fmla="*/ 531615 w 542295"/>
              <a:gd name="connsiteY115" fmla="*/ 460085 h 606722"/>
              <a:gd name="connsiteX116" fmla="*/ 383069 w 542295"/>
              <a:gd name="connsiteY116" fmla="*/ 460085 h 606722"/>
              <a:gd name="connsiteX117" fmla="*/ 489427 w 542295"/>
              <a:gd name="connsiteY117" fmla="*/ 589304 h 606722"/>
              <a:gd name="connsiteX118" fmla="*/ 490852 w 542295"/>
              <a:gd name="connsiteY118" fmla="*/ 600590 h 606722"/>
              <a:gd name="connsiteX119" fmla="*/ 481150 w 542295"/>
              <a:gd name="connsiteY119" fmla="*/ 606722 h 606722"/>
              <a:gd name="connsiteX120" fmla="*/ 391791 w 542295"/>
              <a:gd name="connsiteY120" fmla="*/ 606722 h 606722"/>
              <a:gd name="connsiteX121" fmla="*/ 383603 w 542295"/>
              <a:gd name="connsiteY121" fmla="*/ 602812 h 606722"/>
              <a:gd name="connsiteX122" fmla="*/ 271103 w 542295"/>
              <a:gd name="connsiteY122" fmla="*/ 466217 h 606722"/>
              <a:gd name="connsiteX123" fmla="*/ 158693 w 542295"/>
              <a:gd name="connsiteY123" fmla="*/ 602812 h 606722"/>
              <a:gd name="connsiteX124" fmla="*/ 150415 w 542295"/>
              <a:gd name="connsiteY124" fmla="*/ 606722 h 606722"/>
              <a:gd name="connsiteX125" fmla="*/ 61056 w 542295"/>
              <a:gd name="connsiteY125" fmla="*/ 606722 h 606722"/>
              <a:gd name="connsiteX126" fmla="*/ 51443 w 542295"/>
              <a:gd name="connsiteY126" fmla="*/ 600590 h 606722"/>
              <a:gd name="connsiteX127" fmla="*/ 52868 w 542295"/>
              <a:gd name="connsiteY127" fmla="*/ 589304 h 606722"/>
              <a:gd name="connsiteX128" fmla="*/ 159138 w 542295"/>
              <a:gd name="connsiteY128" fmla="*/ 460085 h 606722"/>
              <a:gd name="connsiteX129" fmla="*/ 10680 w 542295"/>
              <a:gd name="connsiteY129" fmla="*/ 460085 h 606722"/>
              <a:gd name="connsiteX130" fmla="*/ 0 w 542295"/>
              <a:gd name="connsiteY130" fmla="*/ 449421 h 606722"/>
              <a:gd name="connsiteX131" fmla="*/ 0 w 542295"/>
              <a:gd name="connsiteY131" fmla="*/ 395387 h 606722"/>
              <a:gd name="connsiteX132" fmla="*/ 10680 w 542295"/>
              <a:gd name="connsiteY132" fmla="*/ 384723 h 606722"/>
              <a:gd name="connsiteX133" fmla="*/ 33465 w 542295"/>
              <a:gd name="connsiteY133" fmla="*/ 384723 h 606722"/>
              <a:gd name="connsiteX134" fmla="*/ 33465 w 542295"/>
              <a:gd name="connsiteY134" fmla="*/ 103979 h 606722"/>
              <a:gd name="connsiteX135" fmla="*/ 10680 w 542295"/>
              <a:gd name="connsiteY135" fmla="*/ 103979 h 606722"/>
              <a:gd name="connsiteX136" fmla="*/ 0 w 542295"/>
              <a:gd name="connsiteY136" fmla="*/ 93314 h 606722"/>
              <a:gd name="connsiteX137" fmla="*/ 0 w 542295"/>
              <a:gd name="connsiteY137" fmla="*/ 52167 h 606722"/>
              <a:gd name="connsiteX138" fmla="*/ 10680 w 542295"/>
              <a:gd name="connsiteY138" fmla="*/ 41502 h 606722"/>
              <a:gd name="connsiteX139" fmla="*/ 206932 w 542295"/>
              <a:gd name="connsiteY139" fmla="*/ 41502 h 606722"/>
              <a:gd name="connsiteX140" fmla="*/ 206932 w 542295"/>
              <a:gd name="connsiteY140" fmla="*/ 10664 h 606722"/>
              <a:gd name="connsiteX141" fmla="*/ 217612 w 542295"/>
              <a:gd name="connsiteY14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542295" h="606722">
                <a:moveTo>
                  <a:pt x="293710" y="460085"/>
                </a:moveTo>
                <a:lnTo>
                  <a:pt x="396864" y="585393"/>
                </a:lnTo>
                <a:lnTo>
                  <a:pt x="458632" y="585393"/>
                </a:lnTo>
                <a:lnTo>
                  <a:pt x="355478" y="460085"/>
                </a:lnTo>
                <a:close/>
                <a:moveTo>
                  <a:pt x="186817" y="460085"/>
                </a:moveTo>
                <a:lnTo>
                  <a:pt x="83663" y="585393"/>
                </a:lnTo>
                <a:lnTo>
                  <a:pt x="145431" y="585393"/>
                </a:lnTo>
                <a:lnTo>
                  <a:pt x="248585" y="460085"/>
                </a:lnTo>
                <a:close/>
                <a:moveTo>
                  <a:pt x="21360" y="406052"/>
                </a:moveTo>
                <a:lnTo>
                  <a:pt x="21360" y="438756"/>
                </a:lnTo>
                <a:lnTo>
                  <a:pt x="520935" y="438756"/>
                </a:lnTo>
                <a:lnTo>
                  <a:pt x="520935" y="406052"/>
                </a:lnTo>
                <a:close/>
                <a:moveTo>
                  <a:pt x="379509" y="367659"/>
                </a:moveTo>
                <a:lnTo>
                  <a:pt x="379509" y="384723"/>
                </a:lnTo>
                <a:lnTo>
                  <a:pt x="439230" y="384723"/>
                </a:lnTo>
                <a:lnTo>
                  <a:pt x="439230" y="367659"/>
                </a:lnTo>
                <a:close/>
                <a:moveTo>
                  <a:pt x="266268" y="306889"/>
                </a:moveTo>
                <a:lnTo>
                  <a:pt x="437058" y="306889"/>
                </a:lnTo>
                <a:cubicBezTo>
                  <a:pt x="442932" y="306889"/>
                  <a:pt x="447738" y="311684"/>
                  <a:pt x="447738" y="317545"/>
                </a:cubicBezTo>
                <a:cubicBezTo>
                  <a:pt x="447738" y="323494"/>
                  <a:pt x="442932" y="328200"/>
                  <a:pt x="437058" y="328200"/>
                </a:cubicBezTo>
                <a:lnTo>
                  <a:pt x="266268" y="328200"/>
                </a:lnTo>
                <a:cubicBezTo>
                  <a:pt x="260394" y="328200"/>
                  <a:pt x="255588" y="323494"/>
                  <a:pt x="255588" y="317545"/>
                </a:cubicBezTo>
                <a:cubicBezTo>
                  <a:pt x="255588" y="311684"/>
                  <a:pt x="260394" y="306889"/>
                  <a:pt x="266268" y="306889"/>
                </a:cubicBezTo>
                <a:close/>
                <a:moveTo>
                  <a:pt x="101713" y="306889"/>
                </a:moveTo>
                <a:lnTo>
                  <a:pt x="219147" y="306889"/>
                </a:lnTo>
                <a:cubicBezTo>
                  <a:pt x="225023" y="306889"/>
                  <a:pt x="229831" y="311684"/>
                  <a:pt x="229831" y="317545"/>
                </a:cubicBezTo>
                <a:cubicBezTo>
                  <a:pt x="229831" y="323494"/>
                  <a:pt x="225023" y="328200"/>
                  <a:pt x="219147" y="328200"/>
                </a:cubicBezTo>
                <a:lnTo>
                  <a:pt x="101713" y="328200"/>
                </a:lnTo>
                <a:cubicBezTo>
                  <a:pt x="95837" y="328200"/>
                  <a:pt x="91029" y="323494"/>
                  <a:pt x="91029" y="317545"/>
                </a:cubicBezTo>
                <a:cubicBezTo>
                  <a:pt x="91029" y="311684"/>
                  <a:pt x="95837" y="306889"/>
                  <a:pt x="101713" y="306889"/>
                </a:cubicBezTo>
                <a:close/>
                <a:moveTo>
                  <a:pt x="266268" y="267514"/>
                </a:moveTo>
                <a:lnTo>
                  <a:pt x="437058" y="267514"/>
                </a:lnTo>
                <a:cubicBezTo>
                  <a:pt x="442932" y="267514"/>
                  <a:pt x="447738" y="272224"/>
                  <a:pt x="447738" y="278178"/>
                </a:cubicBezTo>
                <a:cubicBezTo>
                  <a:pt x="447738" y="284044"/>
                  <a:pt x="442932" y="288754"/>
                  <a:pt x="437058" y="288754"/>
                </a:cubicBezTo>
                <a:lnTo>
                  <a:pt x="266268" y="288754"/>
                </a:lnTo>
                <a:cubicBezTo>
                  <a:pt x="260394" y="288754"/>
                  <a:pt x="255588" y="284044"/>
                  <a:pt x="255588" y="278178"/>
                </a:cubicBezTo>
                <a:cubicBezTo>
                  <a:pt x="255588" y="272224"/>
                  <a:pt x="260394" y="267514"/>
                  <a:pt x="266268" y="267514"/>
                </a:cubicBezTo>
                <a:close/>
                <a:moveTo>
                  <a:pt x="394351" y="176848"/>
                </a:moveTo>
                <a:lnTo>
                  <a:pt x="394351" y="222692"/>
                </a:lnTo>
                <a:lnTo>
                  <a:pt x="440278" y="222692"/>
                </a:lnTo>
                <a:lnTo>
                  <a:pt x="440278" y="176848"/>
                </a:lnTo>
                <a:close/>
                <a:moveTo>
                  <a:pt x="175343" y="169817"/>
                </a:moveTo>
                <a:lnTo>
                  <a:pt x="175343" y="187774"/>
                </a:lnTo>
                <a:lnTo>
                  <a:pt x="193328" y="187774"/>
                </a:lnTo>
                <a:close/>
                <a:moveTo>
                  <a:pt x="383760" y="155526"/>
                </a:moveTo>
                <a:lnTo>
                  <a:pt x="450959" y="155526"/>
                </a:lnTo>
                <a:cubicBezTo>
                  <a:pt x="456833" y="155526"/>
                  <a:pt x="461639" y="160323"/>
                  <a:pt x="461639" y="166187"/>
                </a:cubicBezTo>
                <a:lnTo>
                  <a:pt x="461639" y="233353"/>
                </a:lnTo>
                <a:cubicBezTo>
                  <a:pt x="461639" y="239217"/>
                  <a:pt x="456833" y="244015"/>
                  <a:pt x="450959" y="244015"/>
                </a:cubicBezTo>
                <a:lnTo>
                  <a:pt x="383760" y="244015"/>
                </a:lnTo>
                <a:cubicBezTo>
                  <a:pt x="377797" y="244015"/>
                  <a:pt x="373079" y="239217"/>
                  <a:pt x="373079" y="233353"/>
                </a:cubicBezTo>
                <a:lnTo>
                  <a:pt x="373079" y="166187"/>
                </a:lnTo>
                <a:cubicBezTo>
                  <a:pt x="373079" y="160323"/>
                  <a:pt x="377797" y="155526"/>
                  <a:pt x="383760" y="155526"/>
                </a:cubicBezTo>
                <a:close/>
                <a:moveTo>
                  <a:pt x="287671" y="154709"/>
                </a:moveTo>
                <a:lnTo>
                  <a:pt x="287671" y="200589"/>
                </a:lnTo>
                <a:lnTo>
                  <a:pt x="333588" y="200589"/>
                </a:lnTo>
                <a:lnTo>
                  <a:pt x="333588" y="154709"/>
                </a:lnTo>
                <a:close/>
                <a:moveTo>
                  <a:pt x="112397" y="154704"/>
                </a:moveTo>
                <a:lnTo>
                  <a:pt x="112397" y="250624"/>
                </a:lnTo>
                <a:lnTo>
                  <a:pt x="208463" y="250624"/>
                </a:lnTo>
                <a:lnTo>
                  <a:pt x="208463" y="209109"/>
                </a:lnTo>
                <a:lnTo>
                  <a:pt x="164659" y="209109"/>
                </a:lnTo>
                <a:cubicBezTo>
                  <a:pt x="158783" y="209109"/>
                  <a:pt x="153975" y="204309"/>
                  <a:pt x="153975" y="198442"/>
                </a:cubicBezTo>
                <a:lnTo>
                  <a:pt x="153975" y="154704"/>
                </a:lnTo>
                <a:close/>
                <a:moveTo>
                  <a:pt x="276993" y="133369"/>
                </a:moveTo>
                <a:lnTo>
                  <a:pt x="344266" y="133369"/>
                </a:lnTo>
                <a:cubicBezTo>
                  <a:pt x="350139" y="133369"/>
                  <a:pt x="354944" y="138170"/>
                  <a:pt x="354944" y="144039"/>
                </a:cubicBezTo>
                <a:lnTo>
                  <a:pt x="354944" y="211259"/>
                </a:lnTo>
                <a:cubicBezTo>
                  <a:pt x="354944" y="217127"/>
                  <a:pt x="350139" y="221929"/>
                  <a:pt x="344266" y="221929"/>
                </a:cubicBezTo>
                <a:lnTo>
                  <a:pt x="276993" y="221929"/>
                </a:lnTo>
                <a:cubicBezTo>
                  <a:pt x="271119" y="221929"/>
                  <a:pt x="266314" y="217127"/>
                  <a:pt x="266314" y="211259"/>
                </a:cubicBezTo>
                <a:lnTo>
                  <a:pt x="266314" y="144039"/>
                </a:lnTo>
                <a:cubicBezTo>
                  <a:pt x="266314" y="138170"/>
                  <a:pt x="271119" y="133369"/>
                  <a:pt x="276993" y="133369"/>
                </a:cubicBezTo>
                <a:close/>
                <a:moveTo>
                  <a:pt x="101713" y="133369"/>
                </a:moveTo>
                <a:lnTo>
                  <a:pt x="164659" y="133369"/>
                </a:lnTo>
                <a:cubicBezTo>
                  <a:pt x="167508" y="133369"/>
                  <a:pt x="170179" y="134524"/>
                  <a:pt x="172227" y="136480"/>
                </a:cubicBezTo>
                <a:lnTo>
                  <a:pt x="226715" y="190885"/>
                </a:lnTo>
                <a:cubicBezTo>
                  <a:pt x="228674" y="192930"/>
                  <a:pt x="229831" y="195597"/>
                  <a:pt x="229831" y="198442"/>
                </a:cubicBezTo>
                <a:lnTo>
                  <a:pt x="229831" y="261292"/>
                </a:lnTo>
                <a:cubicBezTo>
                  <a:pt x="229831" y="267159"/>
                  <a:pt x="225023" y="271960"/>
                  <a:pt x="219147" y="271960"/>
                </a:cubicBezTo>
                <a:lnTo>
                  <a:pt x="101713" y="271960"/>
                </a:lnTo>
                <a:cubicBezTo>
                  <a:pt x="95837" y="271960"/>
                  <a:pt x="91029" y="267159"/>
                  <a:pt x="91029" y="261292"/>
                </a:cubicBezTo>
                <a:lnTo>
                  <a:pt x="91029" y="144036"/>
                </a:lnTo>
                <a:cubicBezTo>
                  <a:pt x="91029" y="138169"/>
                  <a:pt x="95837" y="133369"/>
                  <a:pt x="101713" y="133369"/>
                </a:cubicBezTo>
                <a:close/>
                <a:moveTo>
                  <a:pt x="54826" y="103979"/>
                </a:moveTo>
                <a:lnTo>
                  <a:pt x="54826" y="384723"/>
                </a:lnTo>
                <a:lnTo>
                  <a:pt x="358148" y="384723"/>
                </a:lnTo>
                <a:lnTo>
                  <a:pt x="358148" y="356995"/>
                </a:lnTo>
                <a:cubicBezTo>
                  <a:pt x="358148" y="351129"/>
                  <a:pt x="362865" y="346330"/>
                  <a:pt x="368828" y="346330"/>
                </a:cubicBezTo>
                <a:lnTo>
                  <a:pt x="449910" y="346330"/>
                </a:lnTo>
                <a:cubicBezTo>
                  <a:pt x="455784" y="346330"/>
                  <a:pt x="460591" y="351129"/>
                  <a:pt x="460591" y="356995"/>
                </a:cubicBezTo>
                <a:lnTo>
                  <a:pt x="460591" y="384723"/>
                </a:lnTo>
                <a:lnTo>
                  <a:pt x="487469" y="384723"/>
                </a:lnTo>
                <a:lnTo>
                  <a:pt x="487469" y="103979"/>
                </a:lnTo>
                <a:close/>
                <a:moveTo>
                  <a:pt x="21360" y="62832"/>
                </a:moveTo>
                <a:lnTo>
                  <a:pt x="21360" y="82650"/>
                </a:lnTo>
                <a:lnTo>
                  <a:pt x="520935" y="82650"/>
                </a:lnTo>
                <a:lnTo>
                  <a:pt x="520935" y="62832"/>
                </a:lnTo>
                <a:close/>
                <a:moveTo>
                  <a:pt x="228293" y="21329"/>
                </a:moveTo>
                <a:lnTo>
                  <a:pt x="228293" y="41502"/>
                </a:lnTo>
                <a:lnTo>
                  <a:pt x="313914" y="41502"/>
                </a:lnTo>
                <a:lnTo>
                  <a:pt x="313914" y="21329"/>
                </a:lnTo>
                <a:close/>
                <a:moveTo>
                  <a:pt x="217612" y="0"/>
                </a:moveTo>
                <a:lnTo>
                  <a:pt x="324594" y="0"/>
                </a:lnTo>
                <a:cubicBezTo>
                  <a:pt x="330557" y="0"/>
                  <a:pt x="335274" y="4799"/>
                  <a:pt x="335274" y="10664"/>
                </a:cubicBezTo>
                <a:lnTo>
                  <a:pt x="335274" y="41502"/>
                </a:lnTo>
                <a:lnTo>
                  <a:pt x="531615" y="41502"/>
                </a:lnTo>
                <a:cubicBezTo>
                  <a:pt x="537489" y="41502"/>
                  <a:pt x="542295" y="46213"/>
                  <a:pt x="542295" y="52167"/>
                </a:cubicBezTo>
                <a:lnTo>
                  <a:pt x="542295" y="93314"/>
                </a:lnTo>
                <a:cubicBezTo>
                  <a:pt x="542295" y="99269"/>
                  <a:pt x="537489" y="103979"/>
                  <a:pt x="531615" y="103979"/>
                </a:cubicBezTo>
                <a:lnTo>
                  <a:pt x="508830" y="103979"/>
                </a:lnTo>
                <a:lnTo>
                  <a:pt x="508830" y="384723"/>
                </a:lnTo>
                <a:lnTo>
                  <a:pt x="531615" y="384723"/>
                </a:lnTo>
                <a:cubicBezTo>
                  <a:pt x="537489" y="384723"/>
                  <a:pt x="542295" y="389522"/>
                  <a:pt x="542295" y="395387"/>
                </a:cubicBezTo>
                <a:lnTo>
                  <a:pt x="542295" y="449421"/>
                </a:lnTo>
                <a:cubicBezTo>
                  <a:pt x="542295" y="455286"/>
                  <a:pt x="537489" y="460085"/>
                  <a:pt x="531615" y="460085"/>
                </a:cubicBezTo>
                <a:lnTo>
                  <a:pt x="383069" y="460085"/>
                </a:lnTo>
                <a:lnTo>
                  <a:pt x="489427" y="589304"/>
                </a:lnTo>
                <a:cubicBezTo>
                  <a:pt x="492009" y="592414"/>
                  <a:pt x="492632" y="596858"/>
                  <a:pt x="490852" y="600590"/>
                </a:cubicBezTo>
                <a:cubicBezTo>
                  <a:pt x="489071" y="604323"/>
                  <a:pt x="485333" y="606722"/>
                  <a:pt x="481150" y="606722"/>
                </a:cubicBezTo>
                <a:lnTo>
                  <a:pt x="391791" y="606722"/>
                </a:lnTo>
                <a:cubicBezTo>
                  <a:pt x="388587" y="606722"/>
                  <a:pt x="385561" y="605300"/>
                  <a:pt x="383603" y="602812"/>
                </a:cubicBezTo>
                <a:lnTo>
                  <a:pt x="271103" y="466217"/>
                </a:lnTo>
                <a:lnTo>
                  <a:pt x="158693" y="602812"/>
                </a:lnTo>
                <a:cubicBezTo>
                  <a:pt x="156645" y="605300"/>
                  <a:pt x="153619" y="606722"/>
                  <a:pt x="150415" y="606722"/>
                </a:cubicBezTo>
                <a:lnTo>
                  <a:pt x="61056" y="606722"/>
                </a:lnTo>
                <a:cubicBezTo>
                  <a:pt x="56962" y="606722"/>
                  <a:pt x="53224" y="604323"/>
                  <a:pt x="51443" y="600590"/>
                </a:cubicBezTo>
                <a:cubicBezTo>
                  <a:pt x="49663" y="596858"/>
                  <a:pt x="50197" y="592414"/>
                  <a:pt x="52868" y="589304"/>
                </a:cubicBezTo>
                <a:lnTo>
                  <a:pt x="159138" y="460085"/>
                </a:lnTo>
                <a:lnTo>
                  <a:pt x="10680" y="460085"/>
                </a:lnTo>
                <a:cubicBezTo>
                  <a:pt x="4806" y="460085"/>
                  <a:pt x="0" y="455286"/>
                  <a:pt x="0" y="449421"/>
                </a:cubicBezTo>
                <a:lnTo>
                  <a:pt x="0" y="395387"/>
                </a:lnTo>
                <a:cubicBezTo>
                  <a:pt x="0" y="389522"/>
                  <a:pt x="4806" y="384723"/>
                  <a:pt x="10680" y="384723"/>
                </a:cubicBezTo>
                <a:lnTo>
                  <a:pt x="33465" y="384723"/>
                </a:lnTo>
                <a:lnTo>
                  <a:pt x="33465" y="103979"/>
                </a:lnTo>
                <a:lnTo>
                  <a:pt x="10680" y="103979"/>
                </a:lnTo>
                <a:cubicBezTo>
                  <a:pt x="4806" y="103979"/>
                  <a:pt x="0" y="99269"/>
                  <a:pt x="0" y="93314"/>
                </a:cubicBezTo>
                <a:lnTo>
                  <a:pt x="0" y="52167"/>
                </a:lnTo>
                <a:cubicBezTo>
                  <a:pt x="0" y="46213"/>
                  <a:pt x="4806" y="41502"/>
                  <a:pt x="10680" y="41502"/>
                </a:cubicBezTo>
                <a:lnTo>
                  <a:pt x="206932" y="41502"/>
                </a:lnTo>
                <a:lnTo>
                  <a:pt x="206932" y="10664"/>
                </a:lnTo>
                <a:cubicBezTo>
                  <a:pt x="206932" y="4799"/>
                  <a:pt x="211738" y="0"/>
                  <a:pt x="217612"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tx1">
                  <a:lumMod val="85000"/>
                  <a:lumOff val="15000"/>
                </a:schemeClr>
              </a:solidFill>
              <a:cs typeface="Manrope SemiBold" charset="0"/>
            </a:endParaRPr>
          </a:p>
        </p:txBody>
      </p:sp>
      <p:sp>
        <p:nvSpPr>
          <p:cNvPr id="20" name="Text Box 19"/>
          <p:cNvSpPr txBox="1"/>
          <p:nvPr/>
        </p:nvSpPr>
        <p:spPr>
          <a:xfrm>
            <a:off x="988695" y="447040"/>
            <a:ext cx="10022205" cy="4276725"/>
          </a:xfrm>
          <a:prstGeom prst="rect">
            <a:avLst/>
          </a:prstGeom>
          <a:noFill/>
        </p:spPr>
        <p:txBody>
          <a:bodyPr wrap="square" rtlCol="0" anchor="t">
            <a:spAutoFit/>
          </a:bodyPr>
          <a:p>
            <a:pPr indent="0">
              <a:buFont typeface="Arial" panose="020B0604020202020204" pitchFamily="34" charset="0"/>
              <a:buNone/>
            </a:pPr>
            <a:r>
              <a:rPr lang="en-US" sz="2000" b="1">
                <a:solidFill>
                  <a:schemeClr val="tx1">
                    <a:lumMod val="75000"/>
                    <a:lumOff val="25000"/>
                  </a:schemeClr>
                </a:solidFill>
                <a:sym typeface="+mn-ea"/>
              </a:rPr>
              <a:t>Target Market:</a:t>
            </a:r>
            <a:endParaRPr lang="en-US" sz="2000" b="1">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Our target market includes: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 Small and Medium-sized Enterprises (SMEs) seeking efficient IT support, marketing, and administrative assistance.</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 Startups in need of comprehensive digital solutions and market insights.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 Professionals looking for ICT training, administrative support, and internet café services.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 Students requiring internet access, printing facilities, and a conducive workspace.</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 Government fucilities looking to install tech based equipment  or looking into upskilling employees and school learners </a:t>
            </a:r>
            <a:endParaRPr lang="en-US">
              <a:solidFill>
                <a:schemeClr val="tx1">
                  <a:lumMod val="75000"/>
                  <a:lumOff val="25000"/>
                </a:schemeClr>
              </a:solidFill>
              <a:sym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942822" y="5702042"/>
            <a:ext cx="222095" cy="22209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4" name="Rectangle 9"/>
          <p:cNvSpPr>
            <a:spLocks noChangeArrowheads="1"/>
          </p:cNvSpPr>
          <p:nvPr/>
        </p:nvSpPr>
        <p:spPr bwMode="auto">
          <a:xfrm>
            <a:off x="2404744" y="1256516"/>
            <a:ext cx="3818469" cy="2563186"/>
          </a:xfrm>
          <a:prstGeom prst="rect">
            <a:avLst/>
          </a:pr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5" name="Rectangle 10"/>
          <p:cNvSpPr>
            <a:spLocks noChangeArrowheads="1"/>
          </p:cNvSpPr>
          <p:nvPr/>
        </p:nvSpPr>
        <p:spPr bwMode="auto">
          <a:xfrm>
            <a:off x="2664350" y="2439805"/>
            <a:ext cx="3394277" cy="3572926"/>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6" name="Rectangle 11"/>
          <p:cNvSpPr>
            <a:spLocks noChangeArrowheads="1"/>
          </p:cNvSpPr>
          <p:nvPr/>
        </p:nvSpPr>
        <p:spPr bwMode="auto">
          <a:xfrm>
            <a:off x="1325115" y="5538202"/>
            <a:ext cx="2160260" cy="385934"/>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7" name="Rectangle 12"/>
          <p:cNvSpPr>
            <a:spLocks noChangeArrowheads="1"/>
          </p:cNvSpPr>
          <p:nvPr/>
        </p:nvSpPr>
        <p:spPr bwMode="auto">
          <a:xfrm>
            <a:off x="937967" y="3375514"/>
            <a:ext cx="387148" cy="2162688"/>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1275559" y="1363315"/>
            <a:ext cx="466034" cy="748810"/>
            <a:chOff x="10731248" y="2049954"/>
            <a:chExt cx="463947" cy="745456"/>
          </a:xfrm>
          <a:solidFill>
            <a:srgbClr val="FB954C"/>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grpSp>
        <p:nvGrpSpPr>
          <p:cNvPr id="154" name="组合 153"/>
          <p:cNvGrpSpPr/>
          <p:nvPr/>
        </p:nvGrpSpPr>
        <p:grpSpPr>
          <a:xfrm>
            <a:off x="390674" y="296820"/>
            <a:ext cx="11410652" cy="307777"/>
            <a:chOff x="390674" y="296820"/>
            <a:chExt cx="11410652" cy="307777"/>
          </a:xfrm>
        </p:grpSpPr>
        <p:sp>
          <p:nvSpPr>
            <p:cNvPr id="150" name="矩形 149"/>
            <p:cNvSpPr/>
            <p:nvPr/>
          </p:nvSpPr>
          <p:spPr>
            <a:xfrm>
              <a:off x="7730408" y="323750"/>
              <a:ext cx="4070918" cy="253916"/>
            </a:xfrm>
            <a:prstGeom prst="rect">
              <a:avLst/>
            </a:prstGeom>
          </p:spPr>
          <p:txBody>
            <a:bodyPr wrap="square">
              <a:spAutoFit/>
            </a:bodyPr>
            <a:lstStyle/>
            <a:p>
              <a:pPr algn="r"/>
              <a:r>
                <a:rPr lang="zh-CN" altLang="en-US" sz="1050" dirty="0">
                  <a:solidFill>
                    <a:schemeClr val="tx1">
                      <a:lumMod val="75000"/>
                      <a:lumOff val="25000"/>
                    </a:schemeClr>
                  </a:solidFill>
                  <a:latin typeface="Hubot-Sans Black Italic" charset="0"/>
                  <a:cs typeface="Hubot-Sans Black Italic" charset="0"/>
                </a:rPr>
                <a:t>Overview丨Introduction丨About Us</a:t>
              </a:r>
              <a:r>
                <a:rPr lang="zh-CN" altLang="en-US" sz="1050" dirty="0">
                  <a:solidFill>
                    <a:srgbClr val="584E8F"/>
                  </a:solidFill>
                  <a:latin typeface="Hubot-Sans Black Italic" charset="0"/>
                  <a:cs typeface="Hubot-Sans Black Italic" charset="0"/>
                </a:rPr>
                <a:t>丨Conclusion</a:t>
              </a:r>
              <a:endParaRPr lang="zh-CN" altLang="en-US" sz="1050" dirty="0">
                <a:solidFill>
                  <a:srgbClr val="584E8F"/>
                </a:solidFill>
                <a:latin typeface="Hubot-Sans Black Italic" charset="0"/>
                <a:cs typeface="Hubot-Sans Black Italic" charset="0"/>
              </a:endParaRPr>
            </a:p>
          </p:txBody>
        </p:sp>
        <p:sp>
          <p:nvSpPr>
            <p:cNvPr id="153" name="矩形 152"/>
            <p:cNvSpPr/>
            <p:nvPr/>
          </p:nvSpPr>
          <p:spPr>
            <a:xfrm>
              <a:off x="390674" y="296820"/>
              <a:ext cx="2045042" cy="307777"/>
            </a:xfrm>
            <a:prstGeom prst="rect">
              <a:avLst/>
            </a:prstGeom>
          </p:spPr>
          <p:txBody>
            <a:bodyPr wrap="square">
              <a:spAutoFit/>
            </a:bodyPr>
            <a:lstStyle/>
            <a:p>
              <a:r>
                <a:rPr lang="en-US" altLang="zh-CN" sz="1400" dirty="0">
                  <a:solidFill>
                    <a:srgbClr val="FB954C"/>
                  </a:solidFill>
                  <a:latin typeface="Hubot-Sans Black Italic" charset="0"/>
                  <a:cs typeface="Manrope SemiBold" charset="0"/>
                </a:rPr>
                <a:t>LOGO HERE</a:t>
              </a:r>
              <a:endParaRPr lang="zh-CN" altLang="en-US" sz="1400" dirty="0">
                <a:solidFill>
                  <a:srgbClr val="FB954C"/>
                </a:solidFill>
                <a:cs typeface="Manrope SemiBold" charset="0"/>
              </a:endParaRPr>
            </a:p>
          </p:txBody>
        </p:sp>
      </p:grpSp>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7" name="矩形 126"/>
          <p:cNvSpPr/>
          <p:nvPr/>
        </p:nvSpPr>
        <p:spPr>
          <a:xfrm>
            <a:off x="6310215" y="1256561"/>
            <a:ext cx="4810641" cy="583565"/>
          </a:xfrm>
          <a:prstGeom prst="rect">
            <a:avLst/>
          </a:prstGeom>
        </p:spPr>
        <p:txBody>
          <a:bodyPr wrap="square">
            <a:spAutoFit/>
          </a:bodyPr>
          <a:lstStyle/>
          <a:p>
            <a:r>
              <a:rPr lang="en-US" altLang="zh-CN" sz="3200" dirty="0">
                <a:solidFill>
                  <a:srgbClr val="584E8F"/>
                </a:solidFill>
                <a:latin typeface="Hubot-Sans Black Italic" charset="0"/>
                <a:cs typeface="Manrope SemiBold" charset="0"/>
              </a:rPr>
              <a:t>Marketing and Sales</a:t>
            </a:r>
            <a:endParaRPr lang="en-US" altLang="zh-CN" sz="3200" dirty="0">
              <a:solidFill>
                <a:srgbClr val="584E8F"/>
              </a:solidFill>
              <a:latin typeface="Hubot-Sans Black Italic" charset="0"/>
              <a:cs typeface="Manrope SemiBold" charset="0"/>
            </a:endParaRPr>
          </a:p>
        </p:txBody>
      </p:sp>
      <p:pic>
        <p:nvPicPr>
          <p:cNvPr id="2" name="Picture 1" descr="e954a90943691fad70f0eae6cb4cb29c"/>
          <p:cNvPicPr>
            <a:picLocks noChangeAspect="1"/>
          </p:cNvPicPr>
          <p:nvPr/>
        </p:nvPicPr>
        <p:blipFill>
          <a:blip r:embed="rId4"/>
          <a:stretch>
            <a:fillRect/>
          </a:stretch>
        </p:blipFill>
        <p:spPr>
          <a:xfrm>
            <a:off x="0" y="0"/>
            <a:ext cx="12191365" cy="6858000"/>
          </a:xfrm>
          <a:prstGeom prst="rect">
            <a:avLst/>
          </a:prstGeom>
        </p:spPr>
      </p:pic>
      <p:pic>
        <p:nvPicPr>
          <p:cNvPr id="4" name="Picture 3" descr="logo complete head"/>
          <p:cNvPicPr>
            <a:picLocks noChangeAspect="1"/>
          </p:cNvPicPr>
          <p:nvPr/>
        </p:nvPicPr>
        <p:blipFill>
          <a:blip r:embed="rId5"/>
          <a:stretch>
            <a:fillRect/>
          </a:stretch>
        </p:blipFill>
        <p:spPr>
          <a:xfrm>
            <a:off x="581025" y="296545"/>
            <a:ext cx="1664970" cy="1567815"/>
          </a:xfrm>
          <a:prstGeom prst="rect">
            <a:avLst/>
          </a:prstGeom>
        </p:spPr>
      </p:pic>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988695" y="447040"/>
            <a:ext cx="10979150" cy="5477510"/>
          </a:xfrm>
          <a:prstGeom prst="rect">
            <a:avLst/>
          </a:prstGeom>
          <a:noFill/>
        </p:spPr>
        <p:txBody>
          <a:bodyPr wrap="square" rtlCol="0" anchor="t">
            <a:spAutoFit/>
          </a:bodyPr>
          <a:p>
            <a:pPr indent="0">
              <a:buFont typeface="Arial" panose="020B0604020202020204" pitchFamily="34" charset="0"/>
              <a:buNone/>
            </a:pPr>
            <a:r>
              <a:rPr lang="en-US" sz="2000" b="1" u="sng">
                <a:solidFill>
                  <a:schemeClr val="tx1">
                    <a:lumMod val="75000"/>
                    <a:lumOff val="25000"/>
                  </a:schemeClr>
                </a:solidFill>
                <a:sym typeface="+mn-ea"/>
              </a:rPr>
              <a:t>Marketing and Sales Strategy:</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Online Presence:</a:t>
            </a:r>
            <a:endParaRPr lang="en-US" b="1">
              <a:solidFill>
                <a:schemeClr val="tx1">
                  <a:lumMod val="75000"/>
                  <a:lumOff val="25000"/>
                </a:schemeClr>
              </a:solidFill>
              <a:sym typeface="+mn-ea"/>
            </a:endParaRPr>
          </a:p>
          <a:p>
            <a:pPr marL="342900" indent="-342900">
              <a:buFont typeface="Arial" panose="020B0604020202020204" pitchFamily="34" charset="0"/>
              <a:buChar char="•"/>
            </a:pPr>
            <a:r>
              <a:rPr lang="en-US" b="1">
                <a:solidFill>
                  <a:schemeClr val="tx1">
                    <a:lumMod val="75000"/>
                    <a:lumOff val="25000"/>
                  </a:schemeClr>
                </a:solidFill>
                <a:sym typeface="+mn-ea"/>
              </a:rPr>
              <a:t>Maintain a professional website highlighting our services and expertise.</a:t>
            </a:r>
            <a:endParaRPr lang="en-US" b="1">
              <a:solidFill>
                <a:schemeClr val="tx1">
                  <a:lumMod val="75000"/>
                  <a:lumOff val="25000"/>
                </a:schemeClr>
              </a:solidFill>
              <a:sym typeface="+mn-ea"/>
            </a:endParaRPr>
          </a:p>
          <a:p>
            <a:pPr marL="342900" indent="-342900">
              <a:buFont typeface="Arial" panose="020B0604020202020204" pitchFamily="34" charset="0"/>
              <a:buChar char="•"/>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Social Media Engagement:</a:t>
            </a:r>
            <a:endParaRPr lang="en-US" b="1">
              <a:solidFill>
                <a:schemeClr val="tx1">
                  <a:lumMod val="75000"/>
                  <a:lumOff val="25000"/>
                </a:schemeClr>
              </a:solidFill>
              <a:sym typeface="+mn-ea"/>
            </a:endParaRPr>
          </a:p>
          <a:p>
            <a:pPr marL="342900" indent="-342900">
              <a:buFont typeface="Arial" panose="020B0604020202020204" pitchFamily="34" charset="0"/>
              <a:buChar char="•"/>
            </a:pPr>
            <a:r>
              <a:rPr lang="en-US" b="1">
                <a:solidFill>
                  <a:schemeClr val="tx1">
                    <a:lumMod val="75000"/>
                    <a:lumOff val="25000"/>
                  </a:schemeClr>
                </a:solidFill>
                <a:sym typeface="+mn-ea"/>
              </a:rPr>
              <a:t>Use social platforms to engage with the audience, share valuable content, and showcase our work.</a:t>
            </a:r>
            <a:endParaRPr lang="en-US" b="1">
              <a:solidFill>
                <a:schemeClr val="tx1">
                  <a:lumMod val="75000"/>
                  <a:lumOff val="25000"/>
                </a:schemeClr>
              </a:solidFill>
              <a:sym typeface="+mn-ea"/>
            </a:endParaRPr>
          </a:p>
          <a:p>
            <a:pPr marL="342900" indent="-342900">
              <a:buFont typeface="Arial" panose="020B0604020202020204" pitchFamily="34" charset="0"/>
              <a:buChar char="•"/>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Networking:</a:t>
            </a:r>
            <a:endParaRPr lang="en-US" b="1">
              <a:solidFill>
                <a:schemeClr val="tx1">
                  <a:lumMod val="75000"/>
                  <a:lumOff val="25000"/>
                </a:schemeClr>
              </a:solidFill>
              <a:sym typeface="+mn-ea"/>
            </a:endParaRPr>
          </a:p>
          <a:p>
            <a:pPr marL="342900" indent="-342900">
              <a:buFont typeface="Arial" panose="020B0604020202020204" pitchFamily="34" charset="0"/>
              <a:buChar char="•"/>
            </a:pPr>
            <a:r>
              <a:rPr lang="en-US" b="1">
                <a:solidFill>
                  <a:schemeClr val="tx1">
                    <a:lumMod val="75000"/>
                    <a:lumOff val="25000"/>
                  </a:schemeClr>
                </a:solidFill>
                <a:sym typeface="+mn-ea"/>
              </a:rPr>
              <a:t>Collaborate with local business associations and attend industry events to build relationships.</a:t>
            </a:r>
            <a:endParaRPr lang="en-US" b="1">
              <a:solidFill>
                <a:schemeClr val="tx1">
                  <a:lumMod val="75000"/>
                  <a:lumOff val="25000"/>
                </a:schemeClr>
              </a:solidFill>
              <a:sym typeface="+mn-ea"/>
            </a:endParaRPr>
          </a:p>
          <a:p>
            <a:pPr marL="342900" indent="-342900">
              <a:buFont typeface="Arial" panose="020B0604020202020204" pitchFamily="34" charset="0"/>
              <a:buChar char="•"/>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Customization:</a:t>
            </a:r>
            <a:endParaRPr lang="en-US" b="1">
              <a:solidFill>
                <a:schemeClr val="tx1">
                  <a:lumMod val="75000"/>
                  <a:lumOff val="25000"/>
                </a:schemeClr>
              </a:solidFill>
              <a:sym typeface="+mn-ea"/>
            </a:endParaRPr>
          </a:p>
          <a:p>
            <a:pPr marL="342900" indent="-342900">
              <a:buFont typeface="Arial" panose="020B0604020202020204" pitchFamily="34" charset="0"/>
              <a:buChar char="•"/>
            </a:pPr>
            <a:r>
              <a:rPr lang="en-US" b="1">
                <a:solidFill>
                  <a:schemeClr val="tx1">
                    <a:lumMod val="75000"/>
                    <a:lumOff val="25000"/>
                  </a:schemeClr>
                </a:solidFill>
                <a:sym typeface="+mn-ea"/>
              </a:rPr>
              <a:t>Offer flexible service packages tailored to individual client needs.</a:t>
            </a:r>
            <a:endParaRPr lang="en-US" b="1">
              <a:solidFill>
                <a:schemeClr val="tx1">
                  <a:lumMod val="75000"/>
                  <a:lumOff val="25000"/>
                </a:schemeClr>
              </a:solidFill>
              <a:sym typeface="+mn-ea"/>
            </a:endParaRPr>
          </a:p>
          <a:p>
            <a:pPr marL="342900" indent="-342900">
              <a:buFont typeface="Arial" panose="020B0604020202020204" pitchFamily="34" charset="0"/>
              <a:buChar char="•"/>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Demonstrations:</a:t>
            </a:r>
            <a:endParaRPr lang="en-US" b="1">
              <a:solidFill>
                <a:schemeClr val="tx1">
                  <a:lumMod val="75000"/>
                  <a:lumOff val="25000"/>
                </a:schemeClr>
              </a:solidFill>
              <a:sym typeface="+mn-ea"/>
            </a:endParaRPr>
          </a:p>
          <a:p>
            <a:pPr marL="342900" indent="-342900">
              <a:buFont typeface="Arial" panose="020B0604020202020204" pitchFamily="34" charset="0"/>
              <a:buChar char="•"/>
            </a:pPr>
            <a:r>
              <a:rPr lang="en-US" b="1">
                <a:solidFill>
                  <a:schemeClr val="tx1">
                    <a:lumMod val="75000"/>
                    <a:lumOff val="25000"/>
                  </a:schemeClr>
                </a:solidFill>
                <a:sym typeface="+mn-ea"/>
              </a:rPr>
              <a:t>Organize workshops and seminars to showcase our expertise and build trust.</a:t>
            </a:r>
            <a:endParaRPr lang="en-US"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613410"/>
            <a:ext cx="10836910" cy="4832350"/>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Target Audience Segmentation:</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We segment our target audience based on factors such as industry, company size, demographics, and needs. Tailor our marketing messages and services to address the specific pain points and goals of each segment.</a:t>
            </a:r>
            <a:endParaRPr lang="en-US"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Online Presence:</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Professional Website: Create a user-friendly, informative, and visually appealing website that showcases our services, case studies, testimonials, and contact information.</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Search Engine Optimization (SEO): Optimize our website content to rank high in search engine results for relevant keywords.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Content Creation: Develop valuable blog posts, articles, and resources related to our services to establish authority and attract organic traffic.</a:t>
            </a:r>
            <a:endParaRPr lang="en-US" b="1">
              <a:solidFill>
                <a:schemeClr val="tx1">
                  <a:lumMod val="75000"/>
                  <a:lumOff val="25000"/>
                </a:schemeClr>
              </a:solidFill>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929640" y="278765"/>
            <a:ext cx="10455275" cy="5257165"/>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Social Media Engagement: </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Platform Selection: dentify the social media platforms most relevant to our target audience. Focus on platforms where our potential clients are most active.</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Content Strategy: Share informative, engaging, and visually appealing content related to our services, industry insights, and client success stories.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Engagement: Respond promptly to comments, messages, and inquiries to build a rapport with our audience.</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Networking and Partnerships:</a:t>
            </a:r>
            <a:endParaRPr lang="en-US" sz="2000" b="1" u="sng">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Local Business Networks: Join local business associations and attend networking events to connect with potential clients and partners.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Collaborations: Collaborate with complementary businesses, such as software providers or coworking spaces, to expand our reach.</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Educational Workshops and Webinars:</a:t>
            </a:r>
            <a:endParaRPr lang="en-US" sz="2000" b="1" u="sng">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Host workshops, webinars, or seminars related to our service offerings. These events showcase our expertise, establish credibility, and allow you to engage directly with our target audience.</a:t>
            </a:r>
            <a:endParaRPr lang="en-US" b="1">
              <a:solidFill>
                <a:schemeClr val="tx1">
                  <a:lumMod val="75000"/>
                  <a:lumOff val="25000"/>
                </a:schemeClr>
              </a:solidFill>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306070"/>
            <a:ext cx="10836910" cy="4832350"/>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Targeted Advertising:</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Utilize online advertising platforms (Google Ads, social media ads) to target specific demographics, industries, and geographic locations. Craft compelling ad copy and visuals that highlight our unique services and benefits.</a:t>
            </a:r>
            <a:endParaRPr lang="en-US"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Referral Programs: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Implement a referral program that incentivizes existing clients to refer new customers. Word-of-mouth recommendations are highly influential in attracting new business.</a:t>
            </a:r>
            <a:endParaRPr lang="en-US"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Thought Leadership:</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Blogging: Regularly publish informative blog posts that demonstrate our industry knowledge and thought leadership.</a:t>
            </a:r>
            <a:endParaRPr lang="en-US" b="1">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Measuring and Adjusting:</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Monitor the effectiveness of our marketing efforts using analytics tools. Analyze website traffic, conversion rates, and engagement metrics to identify what's working and where adjustments are needed.</a:t>
            </a:r>
            <a:endParaRPr lang="en-US" b="1">
              <a:solidFill>
                <a:schemeClr val="tx1">
                  <a:lumMod val="75000"/>
                  <a:lumOff val="25000"/>
                </a:schemeClr>
              </a:solidFill>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613410"/>
            <a:ext cx="10836910" cy="4832350"/>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Competitive Differentiation:</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Comprehensive Services:</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Offer a wide range of services under one roof, providing convenience and cost-effectiveness compared to specialized providers.</a:t>
            </a:r>
            <a:endParaRPr lang="en-US">
              <a:solidFill>
                <a:schemeClr val="tx1">
                  <a:lumMod val="75000"/>
                  <a:lumOff val="25000"/>
                </a:schemeClr>
              </a:solidFill>
              <a:sym typeface="+mn-ea"/>
            </a:endParaRPr>
          </a:p>
          <a:p>
            <a:pPr marL="285750" indent="-285750">
              <a:buFont typeface="Arial" panose="020B0604020202020204" pitchFamily="34" charset="0"/>
              <a:buChar char="•"/>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Tailored Solutions:</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Customized services to fit each client's unique requirements, ensuring personalized experiences.</a:t>
            </a:r>
            <a:endParaRPr lang="en-US">
              <a:solidFill>
                <a:schemeClr val="tx1">
                  <a:lumMod val="75000"/>
                  <a:lumOff val="25000"/>
                </a:schemeClr>
              </a:solidFill>
              <a:sym typeface="+mn-ea"/>
            </a:endParaRPr>
          </a:p>
          <a:p>
            <a:pPr marL="285750" indent="-285750">
              <a:buFont typeface="Arial" panose="020B0604020202020204" pitchFamily="34" charset="0"/>
              <a:buChar char="•"/>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Customer-Centric Approach:</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Focused on excellent customer service, timely responses, and building lasting relationships.</a:t>
            </a:r>
            <a:endParaRPr lang="en-US">
              <a:solidFill>
                <a:schemeClr val="tx1">
                  <a:lumMod val="75000"/>
                  <a:lumOff val="25000"/>
                </a:schemeClr>
              </a:solidFill>
              <a:sym typeface="+mn-ea"/>
            </a:endParaRPr>
          </a:p>
          <a:p>
            <a:pPr marL="285750" indent="-285750">
              <a:buFont typeface="Arial" panose="020B0604020202020204" pitchFamily="34" charset="0"/>
              <a:buChar char="•"/>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Market Insight:</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Provide market analysis that goes beyond the surface, helping clients make informed strategic decisions.</a:t>
            </a:r>
            <a:endParaRPr lang="en-US">
              <a:solidFill>
                <a:schemeClr val="tx1">
                  <a:lumMod val="75000"/>
                  <a:lumOff val="2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942822" y="5702042"/>
            <a:ext cx="222095" cy="22209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5" name="Rectangle 10"/>
          <p:cNvSpPr>
            <a:spLocks noChangeArrowheads="1"/>
          </p:cNvSpPr>
          <p:nvPr/>
        </p:nvSpPr>
        <p:spPr bwMode="auto">
          <a:xfrm>
            <a:off x="1325135" y="2065155"/>
            <a:ext cx="3394277" cy="3572926"/>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6" name="Rectangle 11"/>
          <p:cNvSpPr>
            <a:spLocks noChangeArrowheads="1"/>
          </p:cNvSpPr>
          <p:nvPr/>
        </p:nvSpPr>
        <p:spPr bwMode="auto">
          <a:xfrm>
            <a:off x="1325115" y="5538202"/>
            <a:ext cx="2160260" cy="385934"/>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7" name="Rectangle 12"/>
          <p:cNvSpPr>
            <a:spLocks noChangeArrowheads="1"/>
          </p:cNvSpPr>
          <p:nvPr/>
        </p:nvSpPr>
        <p:spPr bwMode="auto">
          <a:xfrm>
            <a:off x="937967" y="3375514"/>
            <a:ext cx="387148" cy="2162688"/>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1275559" y="1363315"/>
            <a:ext cx="466034" cy="748810"/>
            <a:chOff x="10731248" y="2049954"/>
            <a:chExt cx="463947" cy="745456"/>
          </a:xfrm>
          <a:solidFill>
            <a:srgbClr val="FB954C"/>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7" name="矩形 126"/>
          <p:cNvSpPr/>
          <p:nvPr/>
        </p:nvSpPr>
        <p:spPr>
          <a:xfrm>
            <a:off x="5370830" y="3067685"/>
            <a:ext cx="5551805" cy="1568450"/>
          </a:xfrm>
          <a:prstGeom prst="rect">
            <a:avLst/>
          </a:prstGeom>
        </p:spPr>
        <p:txBody>
          <a:bodyPr wrap="square">
            <a:spAutoFit/>
          </a:bodyPr>
          <a:lstStyle/>
          <a:p>
            <a:r>
              <a:rPr lang="en-US" altLang="zh-CN" sz="3200" dirty="0">
                <a:solidFill>
                  <a:srgbClr val="584E8F"/>
                </a:solidFill>
                <a:latin typeface="Hubot-Sans Black Italic" charset="0"/>
                <a:cs typeface="Manrope SemiBold" charset="0"/>
              </a:rPr>
              <a:t>Financial Forecasts</a:t>
            </a:r>
            <a:endParaRPr lang="en-US" altLang="zh-CN" sz="3200" dirty="0">
              <a:solidFill>
                <a:srgbClr val="584E8F"/>
              </a:solidFill>
              <a:latin typeface="Hubot-Sans Black Italic" charset="0"/>
              <a:cs typeface="Manrope SemiBold" charset="0"/>
            </a:endParaRPr>
          </a:p>
          <a:p>
            <a:r>
              <a:rPr lang="en-US" altLang="zh-CN" sz="3200" dirty="0">
                <a:solidFill>
                  <a:srgbClr val="584E8F"/>
                </a:solidFill>
                <a:latin typeface="Hubot-Sans Black Italic" charset="0"/>
                <a:cs typeface="Manrope SemiBold" charset="0"/>
              </a:rPr>
              <a:t>A clear view of how, when and where</a:t>
            </a:r>
            <a:endParaRPr lang="en-US" altLang="zh-CN" sz="3200" dirty="0">
              <a:solidFill>
                <a:srgbClr val="584E8F"/>
              </a:solidFill>
              <a:latin typeface="Hubot-Sans Black Italic" charset="0"/>
              <a:cs typeface="Manrope SemiBold" charset="0"/>
            </a:endParaRPr>
          </a:p>
        </p:txBody>
      </p:sp>
      <p:pic>
        <p:nvPicPr>
          <p:cNvPr id="2" name="Picture 1" descr="logo complete head"/>
          <p:cNvPicPr>
            <a:picLocks noChangeAspect="1"/>
          </p:cNvPicPr>
          <p:nvPr/>
        </p:nvPicPr>
        <p:blipFill>
          <a:blip r:embed="rId4"/>
          <a:stretch>
            <a:fillRect/>
          </a:stretch>
        </p:blipFill>
        <p:spPr>
          <a:xfrm>
            <a:off x="1960880" y="2602865"/>
            <a:ext cx="2437130" cy="2497455"/>
          </a:xfrm>
          <a:prstGeom prst="rect">
            <a:avLst/>
          </a:prstGeom>
          <a:effectLst>
            <a:outerShdw blurRad="50800" dist="38100" dir="5400000" algn="t" rotWithShape="0">
              <a:prstClr val="black">
                <a:alpha val="40000"/>
              </a:prstClr>
            </a:outerShdw>
          </a:effectLst>
        </p:spPr>
      </p:pic>
    </p:spTree>
    <p:custDataLst>
      <p:tags r:id="rId5"/>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427355" y="311150"/>
            <a:ext cx="4305935" cy="4364990"/>
          </a:xfrm>
          <a:prstGeom prst="ellipse">
            <a:avLst/>
          </a:prstGeom>
          <a:blipFill>
            <a:blip r:embed="rId1">
              <a:alphaModFix amt="48000"/>
            </a:blip>
            <a:stretch>
              <a:fillRect l="-30276" r="-29950"/>
            </a:stretch>
          </a:blipFill>
          <a:ln>
            <a:noFill/>
          </a:ln>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Hubot-Sans Black Italic" charset="0"/>
            </a:endParaRPr>
          </a:p>
        </p:txBody>
      </p:sp>
      <p:sp>
        <p:nvSpPr>
          <p:cNvPr id="33" name="Oval 31"/>
          <p:cNvSpPr/>
          <p:nvPr/>
        </p:nvSpPr>
        <p:spPr>
          <a:xfrm>
            <a:off x="3743739" y="4001732"/>
            <a:ext cx="321207" cy="328925"/>
          </a:xfrm>
          <a:custGeom>
            <a:avLst/>
            <a:gdLst>
              <a:gd name="T0" fmla="*/ 5280 w 10752"/>
              <a:gd name="T1" fmla="*/ 4448 h 11008"/>
              <a:gd name="T2" fmla="*/ 6112 w 10752"/>
              <a:gd name="T3" fmla="*/ 5056 h 11008"/>
              <a:gd name="T4" fmla="*/ 5920 w 10752"/>
              <a:gd name="T5" fmla="*/ 7680 h 11008"/>
              <a:gd name="T6" fmla="*/ 4224 w 10752"/>
              <a:gd name="T7" fmla="*/ 9376 h 11008"/>
              <a:gd name="T8" fmla="*/ 1664 w 10752"/>
              <a:gd name="T9" fmla="*/ 9600 h 11008"/>
              <a:gd name="T10" fmla="*/ 1472 w 10752"/>
              <a:gd name="T11" fmla="*/ 6720 h 11008"/>
              <a:gd name="T12" fmla="*/ 2592 w 10752"/>
              <a:gd name="T13" fmla="*/ 5600 h 11008"/>
              <a:gd name="T14" fmla="*/ 2592 w 10752"/>
              <a:gd name="T15" fmla="*/ 5152 h 11008"/>
              <a:gd name="T16" fmla="*/ 2144 w 10752"/>
              <a:gd name="T17" fmla="*/ 5152 h 11008"/>
              <a:gd name="T18" fmla="*/ 1056 w 10752"/>
              <a:gd name="T19" fmla="*/ 6240 h 11008"/>
              <a:gd name="T20" fmla="*/ 736 w 10752"/>
              <a:gd name="T21" fmla="*/ 9600 h 11008"/>
              <a:gd name="T22" fmla="*/ 4608 w 10752"/>
              <a:gd name="T23" fmla="*/ 9920 h 11008"/>
              <a:gd name="T24" fmla="*/ 6336 w 10752"/>
              <a:gd name="T25" fmla="*/ 8192 h 11008"/>
              <a:gd name="T26" fmla="*/ 6560 w 10752"/>
              <a:gd name="T27" fmla="*/ 4672 h 11008"/>
              <a:gd name="T28" fmla="*/ 5504 w 10752"/>
              <a:gd name="T29" fmla="*/ 3936 h 11008"/>
              <a:gd name="T30" fmla="*/ 5056 w 10752"/>
              <a:gd name="T31" fmla="*/ 4224 h 11008"/>
              <a:gd name="T32" fmla="*/ 5280 w 10752"/>
              <a:gd name="T33" fmla="*/ 4448 h 11008"/>
              <a:gd name="T34" fmla="*/ 5472 w 10752"/>
              <a:gd name="T35" fmla="*/ 6560 h 11008"/>
              <a:gd name="T36" fmla="*/ 4640 w 10752"/>
              <a:gd name="T37" fmla="*/ 5952 h 11008"/>
              <a:gd name="T38" fmla="*/ 4832 w 10752"/>
              <a:gd name="T39" fmla="*/ 3328 h 11008"/>
              <a:gd name="T40" fmla="*/ 6528 w 10752"/>
              <a:gd name="T41" fmla="*/ 1632 h 11008"/>
              <a:gd name="T42" fmla="*/ 9088 w 10752"/>
              <a:gd name="T43" fmla="*/ 1408 h 11008"/>
              <a:gd name="T44" fmla="*/ 9280 w 10752"/>
              <a:gd name="T45" fmla="*/ 4288 h 11008"/>
              <a:gd name="T46" fmla="*/ 8160 w 10752"/>
              <a:gd name="T47" fmla="*/ 5408 h 11008"/>
              <a:gd name="T48" fmla="*/ 8160 w 10752"/>
              <a:gd name="T49" fmla="*/ 5856 h 11008"/>
              <a:gd name="T50" fmla="*/ 8608 w 10752"/>
              <a:gd name="T51" fmla="*/ 5856 h 11008"/>
              <a:gd name="T52" fmla="*/ 9696 w 10752"/>
              <a:gd name="T53" fmla="*/ 4768 h 11008"/>
              <a:gd name="T54" fmla="*/ 10016 w 10752"/>
              <a:gd name="T55" fmla="*/ 1408 h 11008"/>
              <a:gd name="T56" fmla="*/ 6144 w 10752"/>
              <a:gd name="T57" fmla="*/ 1088 h 11008"/>
              <a:gd name="T58" fmla="*/ 4416 w 10752"/>
              <a:gd name="T59" fmla="*/ 2816 h 11008"/>
              <a:gd name="T60" fmla="*/ 4192 w 10752"/>
              <a:gd name="T61" fmla="*/ 6336 h 11008"/>
              <a:gd name="T62" fmla="*/ 5248 w 10752"/>
              <a:gd name="T63" fmla="*/ 7072 h 11008"/>
              <a:gd name="T64" fmla="*/ 5696 w 10752"/>
              <a:gd name="T65" fmla="*/ 6784 h 11008"/>
              <a:gd name="T66" fmla="*/ 5472 w 10752"/>
              <a:gd name="T67" fmla="*/ 6560 h 1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52" h="11008">
                <a:moveTo>
                  <a:pt x="5280" y="4448"/>
                </a:moveTo>
                <a:cubicBezTo>
                  <a:pt x="5600" y="4576"/>
                  <a:pt x="5888" y="4768"/>
                  <a:pt x="6112" y="5056"/>
                </a:cubicBezTo>
                <a:cubicBezTo>
                  <a:pt x="6752" y="5824"/>
                  <a:pt x="6624" y="6976"/>
                  <a:pt x="5920" y="7680"/>
                </a:cubicBezTo>
                <a:lnTo>
                  <a:pt x="4224" y="9376"/>
                </a:lnTo>
                <a:cubicBezTo>
                  <a:pt x="3520" y="10080"/>
                  <a:pt x="2432" y="10176"/>
                  <a:pt x="1664" y="9600"/>
                </a:cubicBezTo>
                <a:cubicBezTo>
                  <a:pt x="736" y="8864"/>
                  <a:pt x="672" y="7520"/>
                  <a:pt x="1472" y="6720"/>
                </a:cubicBezTo>
                <a:lnTo>
                  <a:pt x="2592" y="5600"/>
                </a:lnTo>
                <a:cubicBezTo>
                  <a:pt x="2720" y="5472"/>
                  <a:pt x="2720" y="5280"/>
                  <a:pt x="2592" y="5152"/>
                </a:cubicBezTo>
                <a:cubicBezTo>
                  <a:pt x="2464" y="5024"/>
                  <a:pt x="2272" y="5024"/>
                  <a:pt x="2144" y="5152"/>
                </a:cubicBezTo>
                <a:lnTo>
                  <a:pt x="1056" y="6240"/>
                </a:lnTo>
                <a:cubicBezTo>
                  <a:pt x="160" y="7136"/>
                  <a:pt x="0" y="8576"/>
                  <a:pt x="736" y="9600"/>
                </a:cubicBezTo>
                <a:cubicBezTo>
                  <a:pt x="1696" y="10880"/>
                  <a:pt x="3520" y="11008"/>
                  <a:pt x="4608" y="9920"/>
                </a:cubicBezTo>
                <a:lnTo>
                  <a:pt x="6336" y="8192"/>
                </a:lnTo>
                <a:cubicBezTo>
                  <a:pt x="7296" y="7232"/>
                  <a:pt x="7424" y="5696"/>
                  <a:pt x="6560" y="4672"/>
                </a:cubicBezTo>
                <a:cubicBezTo>
                  <a:pt x="6272" y="4320"/>
                  <a:pt x="5888" y="4064"/>
                  <a:pt x="5504" y="3936"/>
                </a:cubicBezTo>
                <a:cubicBezTo>
                  <a:pt x="5280" y="3872"/>
                  <a:pt x="5056" y="4000"/>
                  <a:pt x="5056" y="4224"/>
                </a:cubicBezTo>
                <a:cubicBezTo>
                  <a:pt x="5056" y="4288"/>
                  <a:pt x="5152" y="4416"/>
                  <a:pt x="5280" y="4448"/>
                </a:cubicBezTo>
                <a:close/>
                <a:moveTo>
                  <a:pt x="5472" y="6560"/>
                </a:moveTo>
                <a:cubicBezTo>
                  <a:pt x="5152" y="6432"/>
                  <a:pt x="4864" y="6240"/>
                  <a:pt x="4640" y="5952"/>
                </a:cubicBezTo>
                <a:cubicBezTo>
                  <a:pt x="4000" y="5184"/>
                  <a:pt x="4128" y="4032"/>
                  <a:pt x="4832" y="3328"/>
                </a:cubicBezTo>
                <a:lnTo>
                  <a:pt x="6528" y="1632"/>
                </a:lnTo>
                <a:cubicBezTo>
                  <a:pt x="7232" y="928"/>
                  <a:pt x="8320" y="832"/>
                  <a:pt x="9088" y="1408"/>
                </a:cubicBezTo>
                <a:cubicBezTo>
                  <a:pt x="10016" y="2144"/>
                  <a:pt x="10080" y="3488"/>
                  <a:pt x="9280" y="4288"/>
                </a:cubicBezTo>
                <a:lnTo>
                  <a:pt x="8160" y="5408"/>
                </a:lnTo>
                <a:cubicBezTo>
                  <a:pt x="8032" y="5536"/>
                  <a:pt x="8032" y="5728"/>
                  <a:pt x="8160" y="5856"/>
                </a:cubicBezTo>
                <a:cubicBezTo>
                  <a:pt x="8288" y="5984"/>
                  <a:pt x="8480" y="5984"/>
                  <a:pt x="8608" y="5856"/>
                </a:cubicBezTo>
                <a:lnTo>
                  <a:pt x="9696" y="4768"/>
                </a:lnTo>
                <a:cubicBezTo>
                  <a:pt x="10592" y="3872"/>
                  <a:pt x="10752" y="2432"/>
                  <a:pt x="10016" y="1408"/>
                </a:cubicBezTo>
                <a:cubicBezTo>
                  <a:pt x="9056" y="128"/>
                  <a:pt x="7232" y="0"/>
                  <a:pt x="6144" y="1088"/>
                </a:cubicBezTo>
                <a:lnTo>
                  <a:pt x="4416" y="2816"/>
                </a:lnTo>
                <a:cubicBezTo>
                  <a:pt x="3456" y="3776"/>
                  <a:pt x="3328" y="5312"/>
                  <a:pt x="4192" y="6336"/>
                </a:cubicBezTo>
                <a:cubicBezTo>
                  <a:pt x="4480" y="6688"/>
                  <a:pt x="4864" y="6944"/>
                  <a:pt x="5248" y="7072"/>
                </a:cubicBezTo>
                <a:cubicBezTo>
                  <a:pt x="5472" y="7136"/>
                  <a:pt x="5696" y="7008"/>
                  <a:pt x="5696" y="6784"/>
                </a:cubicBezTo>
                <a:cubicBezTo>
                  <a:pt x="5696" y="6720"/>
                  <a:pt x="5600" y="6592"/>
                  <a:pt x="5472" y="65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Hubot-Sans Black Italic" charset="0"/>
            </a:endParaRPr>
          </a:p>
        </p:txBody>
      </p:sp>
      <p:sp>
        <p:nvSpPr>
          <p:cNvPr id="34" name="Oval 32"/>
          <p:cNvSpPr/>
          <p:nvPr/>
        </p:nvSpPr>
        <p:spPr>
          <a:xfrm>
            <a:off x="8123195" y="3755209"/>
            <a:ext cx="328925" cy="322862"/>
          </a:xfrm>
          <a:custGeom>
            <a:avLst/>
            <a:gdLst>
              <a:gd name="T0" fmla="*/ 8381 w 8592"/>
              <a:gd name="T1" fmla="*/ 4809 h 8431"/>
              <a:gd name="T2" fmla="*/ 7249 w 8592"/>
              <a:gd name="T3" fmla="*/ 7877 h 8431"/>
              <a:gd name="T4" fmla="*/ 7236 w 8592"/>
              <a:gd name="T5" fmla="*/ 7904 h 8431"/>
              <a:gd name="T6" fmla="*/ 6366 w 8592"/>
              <a:gd name="T7" fmla="*/ 8427 h 8431"/>
              <a:gd name="T8" fmla="*/ 6324 w 8592"/>
              <a:gd name="T9" fmla="*/ 8431 h 8431"/>
              <a:gd name="T10" fmla="*/ 3161 w 8592"/>
              <a:gd name="T11" fmla="*/ 8431 h 8431"/>
              <a:gd name="T12" fmla="*/ 2951 w 8592"/>
              <a:gd name="T13" fmla="*/ 8221 h 8431"/>
              <a:gd name="T14" fmla="*/ 3161 w 8592"/>
              <a:gd name="T15" fmla="*/ 8010 h 8431"/>
              <a:gd name="T16" fmla="*/ 6286 w 8592"/>
              <a:gd name="T17" fmla="*/ 8010 h 8431"/>
              <a:gd name="T18" fmla="*/ 6323 w 8592"/>
              <a:gd name="T19" fmla="*/ 8006 h 8431"/>
              <a:gd name="T20" fmla="*/ 6864 w 8592"/>
              <a:gd name="T21" fmla="*/ 7706 h 8431"/>
              <a:gd name="T22" fmla="*/ 7974 w 8592"/>
              <a:gd name="T23" fmla="*/ 4699 h 8431"/>
              <a:gd name="T24" fmla="*/ 7228 w 8592"/>
              <a:gd name="T25" fmla="*/ 3409 h 8431"/>
              <a:gd name="T26" fmla="*/ 6955 w 8592"/>
              <a:gd name="T27" fmla="*/ 3378 h 8431"/>
              <a:gd name="T28" fmla="*/ 5690 w 8592"/>
              <a:gd name="T29" fmla="*/ 3373 h 8431"/>
              <a:gd name="T30" fmla="*/ 5517 w 8592"/>
              <a:gd name="T31" fmla="*/ 3281 h 8431"/>
              <a:gd name="T32" fmla="*/ 5494 w 8592"/>
              <a:gd name="T33" fmla="*/ 3087 h 8431"/>
              <a:gd name="T34" fmla="*/ 5691 w 8592"/>
              <a:gd name="T35" fmla="*/ 1055 h 8431"/>
              <a:gd name="T36" fmla="*/ 5059 w 8592"/>
              <a:gd name="T37" fmla="*/ 422 h 8431"/>
              <a:gd name="T38" fmla="*/ 4426 w 8592"/>
              <a:gd name="T39" fmla="*/ 1055 h 8431"/>
              <a:gd name="T40" fmla="*/ 4426 w 8592"/>
              <a:gd name="T41" fmla="*/ 1265 h 8431"/>
              <a:gd name="T42" fmla="*/ 1897 w 8592"/>
              <a:gd name="T43" fmla="*/ 3794 h 8431"/>
              <a:gd name="T44" fmla="*/ 1687 w 8592"/>
              <a:gd name="T45" fmla="*/ 3583 h 8431"/>
              <a:gd name="T46" fmla="*/ 1897 w 8592"/>
              <a:gd name="T47" fmla="*/ 3373 h 8431"/>
              <a:gd name="T48" fmla="*/ 4005 w 8592"/>
              <a:gd name="T49" fmla="*/ 1265 h 8431"/>
              <a:gd name="T50" fmla="*/ 4005 w 8592"/>
              <a:gd name="T51" fmla="*/ 1055 h 8431"/>
              <a:gd name="T52" fmla="*/ 5059 w 8592"/>
              <a:gd name="T53" fmla="*/ 0 h 8431"/>
              <a:gd name="T54" fmla="*/ 6112 w 8592"/>
              <a:gd name="T55" fmla="*/ 1055 h 8431"/>
              <a:gd name="T56" fmla="*/ 5970 w 8592"/>
              <a:gd name="T57" fmla="*/ 2952 h 8431"/>
              <a:gd name="T58" fmla="*/ 6957 w 8592"/>
              <a:gd name="T59" fmla="*/ 2956 h 8431"/>
              <a:gd name="T60" fmla="*/ 7337 w 8592"/>
              <a:gd name="T61" fmla="*/ 3001 h 8431"/>
              <a:gd name="T62" fmla="*/ 8381 w 8592"/>
              <a:gd name="T63" fmla="*/ 4809 h 8431"/>
              <a:gd name="T64" fmla="*/ 1897 w 8592"/>
              <a:gd name="T65" fmla="*/ 8431 h 8431"/>
              <a:gd name="T66" fmla="*/ 843 w 8592"/>
              <a:gd name="T67" fmla="*/ 8431 h 8431"/>
              <a:gd name="T68" fmla="*/ 0 w 8592"/>
              <a:gd name="T69" fmla="*/ 7588 h 8431"/>
              <a:gd name="T70" fmla="*/ 0 w 8592"/>
              <a:gd name="T71" fmla="*/ 4216 h 8431"/>
              <a:gd name="T72" fmla="*/ 843 w 8592"/>
              <a:gd name="T73" fmla="*/ 3373 h 8431"/>
              <a:gd name="T74" fmla="*/ 1897 w 8592"/>
              <a:gd name="T75" fmla="*/ 3373 h 8431"/>
              <a:gd name="T76" fmla="*/ 2108 w 8592"/>
              <a:gd name="T77" fmla="*/ 3583 h 8431"/>
              <a:gd name="T78" fmla="*/ 2108 w 8592"/>
              <a:gd name="T79" fmla="*/ 8221 h 8431"/>
              <a:gd name="T80" fmla="*/ 1897 w 8592"/>
              <a:gd name="T81" fmla="*/ 8431 h 8431"/>
              <a:gd name="T82" fmla="*/ 1687 w 8592"/>
              <a:gd name="T83" fmla="*/ 3794 h 8431"/>
              <a:gd name="T84" fmla="*/ 843 w 8592"/>
              <a:gd name="T85" fmla="*/ 3794 h 8431"/>
              <a:gd name="T86" fmla="*/ 422 w 8592"/>
              <a:gd name="T87" fmla="*/ 4216 h 8431"/>
              <a:gd name="T88" fmla="*/ 422 w 8592"/>
              <a:gd name="T89" fmla="*/ 7588 h 8431"/>
              <a:gd name="T90" fmla="*/ 843 w 8592"/>
              <a:gd name="T91" fmla="*/ 8010 h 8431"/>
              <a:gd name="T92" fmla="*/ 1687 w 8592"/>
              <a:gd name="T93" fmla="*/ 8010 h 8431"/>
              <a:gd name="T94" fmla="*/ 1687 w 8592"/>
              <a:gd name="T95" fmla="*/ 3794 h 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92" h="8431">
                <a:moveTo>
                  <a:pt x="8381" y="4809"/>
                </a:moveTo>
                <a:cubicBezTo>
                  <a:pt x="8199" y="5487"/>
                  <a:pt x="7288" y="7780"/>
                  <a:pt x="7249" y="7877"/>
                </a:cubicBezTo>
                <a:cubicBezTo>
                  <a:pt x="7245" y="7886"/>
                  <a:pt x="7241" y="7895"/>
                  <a:pt x="7236" y="7904"/>
                </a:cubicBezTo>
                <a:cubicBezTo>
                  <a:pt x="7057" y="8215"/>
                  <a:pt x="6726" y="8412"/>
                  <a:pt x="6366" y="8427"/>
                </a:cubicBezTo>
                <a:cubicBezTo>
                  <a:pt x="6352" y="8430"/>
                  <a:pt x="6338" y="8431"/>
                  <a:pt x="6324" y="8431"/>
                </a:cubicBezTo>
                <a:lnTo>
                  <a:pt x="3161" y="8431"/>
                </a:lnTo>
                <a:cubicBezTo>
                  <a:pt x="3045" y="8431"/>
                  <a:pt x="2951" y="8337"/>
                  <a:pt x="2951" y="8221"/>
                </a:cubicBezTo>
                <a:cubicBezTo>
                  <a:pt x="2951" y="8104"/>
                  <a:pt x="3045" y="8010"/>
                  <a:pt x="3161" y="8010"/>
                </a:cubicBezTo>
                <a:lnTo>
                  <a:pt x="6286" y="8010"/>
                </a:lnTo>
                <a:cubicBezTo>
                  <a:pt x="6298" y="8008"/>
                  <a:pt x="6310" y="8006"/>
                  <a:pt x="6323" y="8006"/>
                </a:cubicBezTo>
                <a:cubicBezTo>
                  <a:pt x="6548" y="8006"/>
                  <a:pt x="6750" y="7894"/>
                  <a:pt x="6864" y="7706"/>
                </a:cubicBezTo>
                <a:cubicBezTo>
                  <a:pt x="6945" y="7502"/>
                  <a:pt x="7806" y="5327"/>
                  <a:pt x="7974" y="4699"/>
                </a:cubicBezTo>
                <a:cubicBezTo>
                  <a:pt x="8124" y="4138"/>
                  <a:pt x="7790" y="3559"/>
                  <a:pt x="7228" y="3409"/>
                </a:cubicBezTo>
                <a:cubicBezTo>
                  <a:pt x="7150" y="3388"/>
                  <a:pt x="7063" y="3378"/>
                  <a:pt x="6955" y="3378"/>
                </a:cubicBezTo>
                <a:lnTo>
                  <a:pt x="5690" y="3373"/>
                </a:lnTo>
                <a:cubicBezTo>
                  <a:pt x="5621" y="3373"/>
                  <a:pt x="5557" y="3338"/>
                  <a:pt x="5517" y="3281"/>
                </a:cubicBezTo>
                <a:cubicBezTo>
                  <a:pt x="5478" y="3224"/>
                  <a:pt x="5469" y="3152"/>
                  <a:pt x="5494" y="3087"/>
                </a:cubicBezTo>
                <a:cubicBezTo>
                  <a:pt x="5618" y="2763"/>
                  <a:pt x="5691" y="2004"/>
                  <a:pt x="5691" y="1055"/>
                </a:cubicBezTo>
                <a:cubicBezTo>
                  <a:pt x="5691" y="706"/>
                  <a:pt x="5408" y="422"/>
                  <a:pt x="5059" y="422"/>
                </a:cubicBezTo>
                <a:cubicBezTo>
                  <a:pt x="4710" y="422"/>
                  <a:pt x="4426" y="706"/>
                  <a:pt x="4426" y="1055"/>
                </a:cubicBezTo>
                <a:lnTo>
                  <a:pt x="4426" y="1265"/>
                </a:lnTo>
                <a:cubicBezTo>
                  <a:pt x="4426" y="2660"/>
                  <a:pt x="3292" y="3794"/>
                  <a:pt x="1897" y="3794"/>
                </a:cubicBezTo>
                <a:cubicBezTo>
                  <a:pt x="1780" y="3794"/>
                  <a:pt x="1687" y="3700"/>
                  <a:pt x="1687" y="3583"/>
                </a:cubicBezTo>
                <a:cubicBezTo>
                  <a:pt x="1687" y="3467"/>
                  <a:pt x="1780" y="3373"/>
                  <a:pt x="1897" y="3373"/>
                </a:cubicBezTo>
                <a:cubicBezTo>
                  <a:pt x="3060" y="3373"/>
                  <a:pt x="4005" y="2427"/>
                  <a:pt x="4005" y="1265"/>
                </a:cubicBezTo>
                <a:lnTo>
                  <a:pt x="4005" y="1055"/>
                </a:lnTo>
                <a:cubicBezTo>
                  <a:pt x="4005" y="473"/>
                  <a:pt x="4478" y="0"/>
                  <a:pt x="5059" y="0"/>
                </a:cubicBezTo>
                <a:cubicBezTo>
                  <a:pt x="5640" y="0"/>
                  <a:pt x="6112" y="473"/>
                  <a:pt x="6112" y="1055"/>
                </a:cubicBezTo>
                <a:cubicBezTo>
                  <a:pt x="6112" y="1554"/>
                  <a:pt x="6092" y="2394"/>
                  <a:pt x="5970" y="2952"/>
                </a:cubicBezTo>
                <a:lnTo>
                  <a:pt x="6957" y="2956"/>
                </a:lnTo>
                <a:cubicBezTo>
                  <a:pt x="7101" y="2956"/>
                  <a:pt x="7222" y="2971"/>
                  <a:pt x="7337" y="3001"/>
                </a:cubicBezTo>
                <a:cubicBezTo>
                  <a:pt x="8124" y="3212"/>
                  <a:pt x="8592" y="4023"/>
                  <a:pt x="8381" y="4809"/>
                </a:cubicBezTo>
                <a:close/>
                <a:moveTo>
                  <a:pt x="1897" y="8431"/>
                </a:moveTo>
                <a:lnTo>
                  <a:pt x="843" y="8431"/>
                </a:lnTo>
                <a:cubicBezTo>
                  <a:pt x="378" y="8431"/>
                  <a:pt x="0" y="8053"/>
                  <a:pt x="0" y="7588"/>
                </a:cubicBezTo>
                <a:lnTo>
                  <a:pt x="0" y="4216"/>
                </a:lnTo>
                <a:cubicBezTo>
                  <a:pt x="0" y="3751"/>
                  <a:pt x="378" y="3373"/>
                  <a:pt x="843" y="3373"/>
                </a:cubicBezTo>
                <a:lnTo>
                  <a:pt x="1897" y="3373"/>
                </a:lnTo>
                <a:cubicBezTo>
                  <a:pt x="2013" y="3373"/>
                  <a:pt x="2108" y="3467"/>
                  <a:pt x="2108" y="3583"/>
                </a:cubicBezTo>
                <a:lnTo>
                  <a:pt x="2108" y="8221"/>
                </a:lnTo>
                <a:cubicBezTo>
                  <a:pt x="2108" y="8337"/>
                  <a:pt x="2013" y="8431"/>
                  <a:pt x="1897" y="8431"/>
                </a:cubicBezTo>
                <a:close/>
                <a:moveTo>
                  <a:pt x="1687" y="3794"/>
                </a:moveTo>
                <a:lnTo>
                  <a:pt x="843" y="3794"/>
                </a:lnTo>
                <a:cubicBezTo>
                  <a:pt x="611" y="3794"/>
                  <a:pt x="422" y="3983"/>
                  <a:pt x="422" y="4216"/>
                </a:cubicBezTo>
                <a:lnTo>
                  <a:pt x="422" y="7588"/>
                </a:lnTo>
                <a:cubicBezTo>
                  <a:pt x="422" y="7821"/>
                  <a:pt x="611" y="8010"/>
                  <a:pt x="843" y="8010"/>
                </a:cubicBezTo>
                <a:lnTo>
                  <a:pt x="1687" y="8010"/>
                </a:lnTo>
                <a:lnTo>
                  <a:pt x="1687" y="379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Hubot-Sans Black Italic" charset="0"/>
            </a:endParaRPr>
          </a:p>
        </p:txBody>
      </p:sp>
      <p:sp>
        <p:nvSpPr>
          <p:cNvPr id="35" name="Oval 33"/>
          <p:cNvSpPr/>
          <p:nvPr/>
        </p:nvSpPr>
        <p:spPr>
          <a:xfrm>
            <a:off x="9770458" y="3752177"/>
            <a:ext cx="314626" cy="328925"/>
          </a:xfrm>
          <a:custGeom>
            <a:avLst/>
            <a:gdLst>
              <a:gd name="T0" fmla="*/ 1334 w 11734"/>
              <a:gd name="T1" fmla="*/ 12266 h 12266"/>
              <a:gd name="T2" fmla="*/ 0 w 11734"/>
              <a:gd name="T3" fmla="*/ 266 h 12266"/>
              <a:gd name="T4" fmla="*/ 9334 w 11734"/>
              <a:gd name="T5" fmla="*/ 0 h 12266"/>
              <a:gd name="T6" fmla="*/ 9600 w 11734"/>
              <a:gd name="T7" fmla="*/ 4000 h 12266"/>
              <a:gd name="T8" fmla="*/ 11734 w 11734"/>
              <a:gd name="T9" fmla="*/ 4266 h 12266"/>
              <a:gd name="T10" fmla="*/ 10400 w 11734"/>
              <a:gd name="T11" fmla="*/ 12266 h 12266"/>
              <a:gd name="T12" fmla="*/ 9067 w 11734"/>
              <a:gd name="T13" fmla="*/ 533 h 12266"/>
              <a:gd name="T14" fmla="*/ 534 w 11734"/>
              <a:gd name="T15" fmla="*/ 10933 h 12266"/>
              <a:gd name="T16" fmla="*/ 9340 w 11734"/>
              <a:gd name="T17" fmla="*/ 11733 h 12266"/>
              <a:gd name="T18" fmla="*/ 11200 w 11734"/>
              <a:gd name="T19" fmla="*/ 4533 h 12266"/>
              <a:gd name="T20" fmla="*/ 9600 w 11734"/>
              <a:gd name="T21" fmla="*/ 10933 h 12266"/>
              <a:gd name="T22" fmla="*/ 11200 w 11734"/>
              <a:gd name="T23" fmla="*/ 10933 h 12266"/>
              <a:gd name="T24" fmla="*/ 1334 w 11734"/>
              <a:gd name="T25" fmla="*/ 10400 h 12266"/>
              <a:gd name="T26" fmla="*/ 4000 w 11734"/>
              <a:gd name="T27" fmla="*/ 10133 h 12266"/>
              <a:gd name="T28" fmla="*/ 4000 w 11734"/>
              <a:gd name="T29" fmla="*/ 10666 h 12266"/>
              <a:gd name="T30" fmla="*/ 1334 w 11734"/>
              <a:gd name="T31" fmla="*/ 10400 h 12266"/>
              <a:gd name="T32" fmla="*/ 2215 w 11734"/>
              <a:gd name="T33" fmla="*/ 6051 h 12266"/>
              <a:gd name="T34" fmla="*/ 3784 w 11734"/>
              <a:gd name="T35" fmla="*/ 4114 h 12266"/>
              <a:gd name="T36" fmla="*/ 4000 w 11734"/>
              <a:gd name="T37" fmla="*/ 4001 h 12266"/>
              <a:gd name="T38" fmla="*/ 4216 w 11734"/>
              <a:gd name="T39" fmla="*/ 4114 h 12266"/>
              <a:gd name="T40" fmla="*/ 5918 w 11734"/>
              <a:gd name="T41" fmla="*/ 4647 h 12266"/>
              <a:gd name="T42" fmla="*/ 6134 w 11734"/>
              <a:gd name="T43" fmla="*/ 4534 h 12266"/>
              <a:gd name="T44" fmla="*/ 6350 w 11734"/>
              <a:gd name="T45" fmla="*/ 4647 h 12266"/>
              <a:gd name="T46" fmla="*/ 7385 w 11734"/>
              <a:gd name="T47" fmla="*/ 6051 h 12266"/>
              <a:gd name="T48" fmla="*/ 6134 w 11734"/>
              <a:gd name="T49" fmla="*/ 5168 h 12266"/>
              <a:gd name="T50" fmla="*/ 5791 w 11734"/>
              <a:gd name="T51" fmla="*/ 5689 h 12266"/>
              <a:gd name="T52" fmla="*/ 5423 w 11734"/>
              <a:gd name="T53" fmla="*/ 6057 h 12266"/>
              <a:gd name="T54" fmla="*/ 2578 w 11734"/>
              <a:gd name="T55" fmla="*/ 6057 h 12266"/>
              <a:gd name="T56" fmla="*/ 8000 w 11734"/>
              <a:gd name="T57" fmla="*/ 7466 h 12266"/>
              <a:gd name="T58" fmla="*/ 8000 w 11734"/>
              <a:gd name="T59" fmla="*/ 8000 h 12266"/>
              <a:gd name="T60" fmla="*/ 5334 w 11734"/>
              <a:gd name="T61" fmla="*/ 7733 h 12266"/>
              <a:gd name="T62" fmla="*/ 5600 w 11734"/>
              <a:gd name="T63" fmla="*/ 8800 h 12266"/>
              <a:gd name="T64" fmla="*/ 8267 w 11734"/>
              <a:gd name="T65" fmla="*/ 9066 h 12266"/>
              <a:gd name="T66" fmla="*/ 5600 w 11734"/>
              <a:gd name="T67" fmla="*/ 9333 h 12266"/>
              <a:gd name="T68" fmla="*/ 5600 w 11734"/>
              <a:gd name="T69" fmla="*/ 8800 h 12266"/>
              <a:gd name="T70" fmla="*/ 8000 w 11734"/>
              <a:gd name="T71" fmla="*/ 10133 h 12266"/>
              <a:gd name="T72" fmla="*/ 8000 w 11734"/>
              <a:gd name="T73" fmla="*/ 10666 h 12266"/>
              <a:gd name="T74" fmla="*/ 5334 w 11734"/>
              <a:gd name="T75" fmla="*/ 10400 h 12266"/>
              <a:gd name="T76" fmla="*/ 5867 w 11734"/>
              <a:gd name="T77" fmla="*/ 3866 h 12266"/>
              <a:gd name="T78" fmla="*/ 5067 w 11734"/>
              <a:gd name="T79" fmla="*/ 3866 h 12266"/>
              <a:gd name="T80" fmla="*/ 5867 w 11734"/>
              <a:gd name="T81" fmla="*/ 3866 h 12266"/>
              <a:gd name="T82" fmla="*/ 2934 w 11734"/>
              <a:gd name="T83" fmla="*/ 2400 h 12266"/>
              <a:gd name="T84" fmla="*/ 2934 w 11734"/>
              <a:gd name="T85" fmla="*/ 1866 h 12266"/>
              <a:gd name="T86" fmla="*/ 6934 w 11734"/>
              <a:gd name="T87" fmla="*/ 2133 h 12266"/>
              <a:gd name="T88" fmla="*/ 1600 w 11734"/>
              <a:gd name="T89" fmla="*/ 8800 h 12266"/>
              <a:gd name="T90" fmla="*/ 4267 w 11734"/>
              <a:gd name="T91" fmla="*/ 9066 h 12266"/>
              <a:gd name="T92" fmla="*/ 1600 w 11734"/>
              <a:gd name="T93" fmla="*/ 9333 h 12266"/>
              <a:gd name="T94" fmla="*/ 1600 w 11734"/>
              <a:gd name="T95" fmla="*/ 8800 h 12266"/>
              <a:gd name="T96" fmla="*/ 4000 w 11734"/>
              <a:gd name="T97" fmla="*/ 8000 h 12266"/>
              <a:gd name="T98" fmla="*/ 1334 w 11734"/>
              <a:gd name="T99" fmla="*/ 7733 h 12266"/>
              <a:gd name="T100" fmla="*/ 4000 w 11734"/>
              <a:gd name="T101" fmla="*/ 746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734" h="12266">
                <a:moveTo>
                  <a:pt x="10400" y="12266"/>
                </a:moveTo>
                <a:lnTo>
                  <a:pt x="1334" y="12266"/>
                </a:lnTo>
                <a:cubicBezTo>
                  <a:pt x="597" y="12266"/>
                  <a:pt x="0" y="11669"/>
                  <a:pt x="0" y="10933"/>
                </a:cubicBezTo>
                <a:lnTo>
                  <a:pt x="0" y="266"/>
                </a:lnTo>
                <a:cubicBezTo>
                  <a:pt x="0" y="119"/>
                  <a:pt x="120" y="0"/>
                  <a:pt x="267" y="0"/>
                </a:cubicBezTo>
                <a:lnTo>
                  <a:pt x="9334" y="0"/>
                </a:lnTo>
                <a:cubicBezTo>
                  <a:pt x="9481" y="0"/>
                  <a:pt x="9600" y="119"/>
                  <a:pt x="9600" y="266"/>
                </a:cubicBezTo>
                <a:lnTo>
                  <a:pt x="9600" y="4000"/>
                </a:lnTo>
                <a:lnTo>
                  <a:pt x="11467" y="4000"/>
                </a:lnTo>
                <a:cubicBezTo>
                  <a:pt x="11614" y="4000"/>
                  <a:pt x="11734" y="4119"/>
                  <a:pt x="11734" y="4266"/>
                </a:cubicBezTo>
                <a:lnTo>
                  <a:pt x="11734" y="10933"/>
                </a:lnTo>
                <a:cubicBezTo>
                  <a:pt x="11734" y="11669"/>
                  <a:pt x="11137" y="12266"/>
                  <a:pt x="10400" y="12266"/>
                </a:cubicBezTo>
                <a:close/>
                <a:moveTo>
                  <a:pt x="9067" y="10933"/>
                </a:moveTo>
                <a:lnTo>
                  <a:pt x="9067" y="533"/>
                </a:lnTo>
                <a:lnTo>
                  <a:pt x="534" y="533"/>
                </a:lnTo>
                <a:lnTo>
                  <a:pt x="534" y="10933"/>
                </a:lnTo>
                <a:cubicBezTo>
                  <a:pt x="534" y="11375"/>
                  <a:pt x="892" y="11733"/>
                  <a:pt x="1334" y="11733"/>
                </a:cubicBezTo>
                <a:lnTo>
                  <a:pt x="9340" y="11733"/>
                </a:lnTo>
                <a:cubicBezTo>
                  <a:pt x="9164" y="11503"/>
                  <a:pt x="9068" y="11222"/>
                  <a:pt x="9067" y="10933"/>
                </a:cubicBezTo>
                <a:close/>
                <a:moveTo>
                  <a:pt x="11200" y="4533"/>
                </a:moveTo>
                <a:lnTo>
                  <a:pt x="9600" y="4533"/>
                </a:lnTo>
                <a:lnTo>
                  <a:pt x="9600" y="10933"/>
                </a:lnTo>
                <a:cubicBezTo>
                  <a:pt x="9600" y="11375"/>
                  <a:pt x="9959" y="11733"/>
                  <a:pt x="10400" y="11733"/>
                </a:cubicBezTo>
                <a:cubicBezTo>
                  <a:pt x="10842" y="11733"/>
                  <a:pt x="11200" y="11375"/>
                  <a:pt x="11200" y="10933"/>
                </a:cubicBezTo>
                <a:lnTo>
                  <a:pt x="11200" y="4533"/>
                </a:lnTo>
                <a:close/>
                <a:moveTo>
                  <a:pt x="1334" y="10400"/>
                </a:moveTo>
                <a:cubicBezTo>
                  <a:pt x="1334" y="10252"/>
                  <a:pt x="1453" y="10133"/>
                  <a:pt x="1600" y="10133"/>
                </a:cubicBezTo>
                <a:lnTo>
                  <a:pt x="4000" y="10133"/>
                </a:lnTo>
                <a:cubicBezTo>
                  <a:pt x="4148" y="10133"/>
                  <a:pt x="4267" y="10252"/>
                  <a:pt x="4267" y="10400"/>
                </a:cubicBezTo>
                <a:cubicBezTo>
                  <a:pt x="4267" y="10547"/>
                  <a:pt x="4148" y="10666"/>
                  <a:pt x="4000" y="10666"/>
                </a:cubicBezTo>
                <a:lnTo>
                  <a:pt x="1600" y="10666"/>
                </a:lnTo>
                <a:cubicBezTo>
                  <a:pt x="1453" y="10666"/>
                  <a:pt x="1334" y="10547"/>
                  <a:pt x="1334" y="10400"/>
                </a:cubicBezTo>
                <a:close/>
                <a:moveTo>
                  <a:pt x="2578" y="6057"/>
                </a:moveTo>
                <a:cubicBezTo>
                  <a:pt x="2475" y="6153"/>
                  <a:pt x="2315" y="6151"/>
                  <a:pt x="2215" y="6051"/>
                </a:cubicBezTo>
                <a:cubicBezTo>
                  <a:pt x="2116" y="5952"/>
                  <a:pt x="2113" y="5791"/>
                  <a:pt x="2210" y="5689"/>
                </a:cubicBezTo>
                <a:lnTo>
                  <a:pt x="3784" y="4114"/>
                </a:lnTo>
                <a:cubicBezTo>
                  <a:pt x="3793" y="4102"/>
                  <a:pt x="3798" y="4087"/>
                  <a:pt x="3810" y="4076"/>
                </a:cubicBezTo>
                <a:cubicBezTo>
                  <a:pt x="3860" y="4026"/>
                  <a:pt x="3929" y="3999"/>
                  <a:pt x="4000" y="4001"/>
                </a:cubicBezTo>
                <a:cubicBezTo>
                  <a:pt x="4072" y="3998"/>
                  <a:pt x="4141" y="4026"/>
                  <a:pt x="4191" y="4076"/>
                </a:cubicBezTo>
                <a:cubicBezTo>
                  <a:pt x="4202" y="4087"/>
                  <a:pt x="4208" y="4102"/>
                  <a:pt x="4216" y="4114"/>
                </a:cubicBezTo>
                <a:lnTo>
                  <a:pt x="5334" y="5231"/>
                </a:lnTo>
                <a:lnTo>
                  <a:pt x="5918" y="4647"/>
                </a:lnTo>
                <a:cubicBezTo>
                  <a:pt x="5926" y="4635"/>
                  <a:pt x="5932" y="4620"/>
                  <a:pt x="5943" y="4609"/>
                </a:cubicBezTo>
                <a:cubicBezTo>
                  <a:pt x="5993" y="4559"/>
                  <a:pt x="6062" y="4532"/>
                  <a:pt x="6134" y="4534"/>
                </a:cubicBezTo>
                <a:cubicBezTo>
                  <a:pt x="6205" y="4532"/>
                  <a:pt x="6274" y="4559"/>
                  <a:pt x="6324" y="4609"/>
                </a:cubicBezTo>
                <a:cubicBezTo>
                  <a:pt x="6336" y="4620"/>
                  <a:pt x="6341" y="4635"/>
                  <a:pt x="6350" y="4647"/>
                </a:cubicBezTo>
                <a:lnTo>
                  <a:pt x="7391" y="5689"/>
                </a:lnTo>
                <a:cubicBezTo>
                  <a:pt x="7487" y="5791"/>
                  <a:pt x="7485" y="5952"/>
                  <a:pt x="7385" y="6051"/>
                </a:cubicBezTo>
                <a:cubicBezTo>
                  <a:pt x="7286" y="6151"/>
                  <a:pt x="7125" y="6153"/>
                  <a:pt x="7023" y="6057"/>
                </a:cubicBezTo>
                <a:lnTo>
                  <a:pt x="6134" y="5168"/>
                </a:lnTo>
                <a:lnTo>
                  <a:pt x="5702" y="5600"/>
                </a:lnTo>
                <a:lnTo>
                  <a:pt x="5791" y="5689"/>
                </a:lnTo>
                <a:cubicBezTo>
                  <a:pt x="5887" y="5791"/>
                  <a:pt x="5885" y="5952"/>
                  <a:pt x="5785" y="6051"/>
                </a:cubicBezTo>
                <a:cubicBezTo>
                  <a:pt x="5686" y="6151"/>
                  <a:pt x="5525" y="6153"/>
                  <a:pt x="5423" y="6057"/>
                </a:cubicBezTo>
                <a:lnTo>
                  <a:pt x="4000" y="4635"/>
                </a:lnTo>
                <a:lnTo>
                  <a:pt x="2578" y="6057"/>
                </a:lnTo>
                <a:close/>
                <a:moveTo>
                  <a:pt x="5600" y="7466"/>
                </a:moveTo>
                <a:lnTo>
                  <a:pt x="8000" y="7466"/>
                </a:lnTo>
                <a:cubicBezTo>
                  <a:pt x="8148" y="7466"/>
                  <a:pt x="8267" y="7586"/>
                  <a:pt x="8267" y="7733"/>
                </a:cubicBezTo>
                <a:cubicBezTo>
                  <a:pt x="8267" y="7880"/>
                  <a:pt x="8148" y="8000"/>
                  <a:pt x="8000" y="8000"/>
                </a:cubicBezTo>
                <a:lnTo>
                  <a:pt x="5600" y="8000"/>
                </a:lnTo>
                <a:cubicBezTo>
                  <a:pt x="5453" y="8000"/>
                  <a:pt x="5334" y="7880"/>
                  <a:pt x="5334" y="7733"/>
                </a:cubicBezTo>
                <a:cubicBezTo>
                  <a:pt x="5334" y="7586"/>
                  <a:pt x="5453" y="7466"/>
                  <a:pt x="5600" y="7466"/>
                </a:cubicBezTo>
                <a:close/>
                <a:moveTo>
                  <a:pt x="5600" y="8800"/>
                </a:moveTo>
                <a:lnTo>
                  <a:pt x="8000" y="8800"/>
                </a:lnTo>
                <a:cubicBezTo>
                  <a:pt x="8148" y="8800"/>
                  <a:pt x="8267" y="8919"/>
                  <a:pt x="8267" y="9066"/>
                </a:cubicBezTo>
                <a:cubicBezTo>
                  <a:pt x="8267" y="9214"/>
                  <a:pt x="8148" y="9333"/>
                  <a:pt x="8000" y="9333"/>
                </a:cubicBezTo>
                <a:lnTo>
                  <a:pt x="5600" y="9333"/>
                </a:lnTo>
                <a:cubicBezTo>
                  <a:pt x="5453" y="9333"/>
                  <a:pt x="5334" y="9214"/>
                  <a:pt x="5334" y="9066"/>
                </a:cubicBezTo>
                <a:cubicBezTo>
                  <a:pt x="5334" y="8919"/>
                  <a:pt x="5453" y="8800"/>
                  <a:pt x="5600" y="8800"/>
                </a:cubicBezTo>
                <a:close/>
                <a:moveTo>
                  <a:pt x="5600" y="10133"/>
                </a:moveTo>
                <a:lnTo>
                  <a:pt x="8000" y="10133"/>
                </a:lnTo>
                <a:cubicBezTo>
                  <a:pt x="8148" y="10133"/>
                  <a:pt x="8267" y="10252"/>
                  <a:pt x="8267" y="10400"/>
                </a:cubicBezTo>
                <a:cubicBezTo>
                  <a:pt x="8267" y="10547"/>
                  <a:pt x="8148" y="10666"/>
                  <a:pt x="8000" y="10666"/>
                </a:cubicBezTo>
                <a:lnTo>
                  <a:pt x="5600" y="10666"/>
                </a:lnTo>
                <a:cubicBezTo>
                  <a:pt x="5453" y="10666"/>
                  <a:pt x="5334" y="10547"/>
                  <a:pt x="5334" y="10400"/>
                </a:cubicBezTo>
                <a:cubicBezTo>
                  <a:pt x="5334" y="10252"/>
                  <a:pt x="5453" y="10133"/>
                  <a:pt x="5600" y="10133"/>
                </a:cubicBezTo>
                <a:close/>
                <a:moveTo>
                  <a:pt x="5867" y="3866"/>
                </a:moveTo>
                <a:cubicBezTo>
                  <a:pt x="5867" y="4087"/>
                  <a:pt x="5688" y="4266"/>
                  <a:pt x="5467" y="4266"/>
                </a:cubicBezTo>
                <a:cubicBezTo>
                  <a:pt x="5246" y="4266"/>
                  <a:pt x="5067" y="4087"/>
                  <a:pt x="5067" y="3866"/>
                </a:cubicBezTo>
                <a:cubicBezTo>
                  <a:pt x="5067" y="3645"/>
                  <a:pt x="5246" y="3466"/>
                  <a:pt x="5467" y="3466"/>
                </a:cubicBezTo>
                <a:cubicBezTo>
                  <a:pt x="5688" y="3466"/>
                  <a:pt x="5867" y="3645"/>
                  <a:pt x="5867" y="3866"/>
                </a:cubicBezTo>
                <a:close/>
                <a:moveTo>
                  <a:pt x="6667" y="2400"/>
                </a:moveTo>
                <a:lnTo>
                  <a:pt x="2934" y="2400"/>
                </a:lnTo>
                <a:cubicBezTo>
                  <a:pt x="2786" y="2400"/>
                  <a:pt x="2667" y="2280"/>
                  <a:pt x="2667" y="2133"/>
                </a:cubicBezTo>
                <a:cubicBezTo>
                  <a:pt x="2667" y="1986"/>
                  <a:pt x="2786" y="1866"/>
                  <a:pt x="2934" y="1866"/>
                </a:cubicBezTo>
                <a:lnTo>
                  <a:pt x="6667" y="1866"/>
                </a:lnTo>
                <a:cubicBezTo>
                  <a:pt x="6814" y="1866"/>
                  <a:pt x="6934" y="1986"/>
                  <a:pt x="6934" y="2133"/>
                </a:cubicBezTo>
                <a:cubicBezTo>
                  <a:pt x="6934" y="2280"/>
                  <a:pt x="6814" y="2400"/>
                  <a:pt x="6667" y="2400"/>
                </a:cubicBezTo>
                <a:close/>
                <a:moveTo>
                  <a:pt x="1600" y="8800"/>
                </a:moveTo>
                <a:lnTo>
                  <a:pt x="4000" y="8800"/>
                </a:lnTo>
                <a:cubicBezTo>
                  <a:pt x="4148" y="8800"/>
                  <a:pt x="4267" y="8919"/>
                  <a:pt x="4267" y="9066"/>
                </a:cubicBezTo>
                <a:cubicBezTo>
                  <a:pt x="4267" y="9214"/>
                  <a:pt x="4148" y="9333"/>
                  <a:pt x="4000" y="9333"/>
                </a:cubicBezTo>
                <a:lnTo>
                  <a:pt x="1600" y="9333"/>
                </a:lnTo>
                <a:cubicBezTo>
                  <a:pt x="1453" y="9333"/>
                  <a:pt x="1334" y="9214"/>
                  <a:pt x="1334" y="9066"/>
                </a:cubicBezTo>
                <a:cubicBezTo>
                  <a:pt x="1334" y="8919"/>
                  <a:pt x="1453" y="8800"/>
                  <a:pt x="1600" y="8800"/>
                </a:cubicBezTo>
                <a:close/>
                <a:moveTo>
                  <a:pt x="4267" y="7733"/>
                </a:moveTo>
                <a:cubicBezTo>
                  <a:pt x="4267" y="7880"/>
                  <a:pt x="4148" y="8000"/>
                  <a:pt x="4000" y="8000"/>
                </a:cubicBezTo>
                <a:lnTo>
                  <a:pt x="1600" y="8000"/>
                </a:lnTo>
                <a:cubicBezTo>
                  <a:pt x="1453" y="8000"/>
                  <a:pt x="1334" y="7880"/>
                  <a:pt x="1334" y="7733"/>
                </a:cubicBezTo>
                <a:cubicBezTo>
                  <a:pt x="1334" y="7586"/>
                  <a:pt x="1453" y="7466"/>
                  <a:pt x="1600" y="7466"/>
                </a:cubicBezTo>
                <a:lnTo>
                  <a:pt x="4000" y="7466"/>
                </a:lnTo>
                <a:cubicBezTo>
                  <a:pt x="4148" y="7466"/>
                  <a:pt x="4267" y="7586"/>
                  <a:pt x="4267" y="77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cs typeface="Hubot-Sans Black Italic" charset="0"/>
            </a:endParaRPr>
          </a:p>
        </p:txBody>
      </p:sp>
      <p:sp>
        <p:nvSpPr>
          <p:cNvPr id="4" name="Text Box 3"/>
          <p:cNvSpPr txBox="1"/>
          <p:nvPr/>
        </p:nvSpPr>
        <p:spPr>
          <a:xfrm>
            <a:off x="4966970" y="311150"/>
            <a:ext cx="6991350" cy="5327650"/>
          </a:xfrm>
          <a:prstGeom prst="rect">
            <a:avLst/>
          </a:prstGeom>
          <a:noFill/>
        </p:spPr>
        <p:txBody>
          <a:bodyPr wrap="square" rtlCol="0" anchor="t">
            <a:noAutofit/>
          </a:bodyPr>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95000"/>
                    <a:lumOff val="5000"/>
                  </a:schemeClr>
                </a:solidFill>
                <a:sym typeface="+mn-ea"/>
              </a:rPr>
              <a:t>Financial Projections:</a:t>
            </a:r>
            <a:endParaRPr lang="en-US" sz="2000" b="1" u="sng">
              <a:solidFill>
                <a:schemeClr val="tx1">
                  <a:lumMod val="95000"/>
                  <a:lumOff val="5000"/>
                </a:schemeClr>
              </a:solidFill>
              <a:sym typeface="+mn-ea"/>
            </a:endParaRPr>
          </a:p>
          <a:p>
            <a:pPr indent="0">
              <a:buFont typeface="Arial" panose="020B0604020202020204" pitchFamily="34" charset="0"/>
              <a:buNone/>
            </a:pPr>
            <a:endParaRPr lang="en-US" sz="2000"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Startup Costs:</a:t>
            </a: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Cover company setup, office space, equipment, initial marketing efforts, and staffing.</a:t>
            </a:r>
            <a:endParaRPr lang="en-US" b="1">
              <a:solidFill>
                <a:schemeClr val="tx1">
                  <a:lumMod val="95000"/>
                  <a:lumOff val="5000"/>
                </a:schemeClr>
              </a:solidFill>
              <a:sym typeface="+mn-ea"/>
            </a:endParaRPr>
          </a:p>
          <a:p>
            <a:pPr indent="0">
              <a:buFont typeface="Arial" panose="020B0604020202020204" pitchFamily="34" charset="0"/>
              <a:buNone/>
            </a:pP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Revenue:</a:t>
            </a: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Projected growth based on service demand and expansion plans.</a:t>
            </a:r>
            <a:endParaRPr lang="en-US" b="1">
              <a:solidFill>
                <a:schemeClr val="tx1">
                  <a:lumMod val="95000"/>
                  <a:lumOff val="5000"/>
                </a:schemeClr>
              </a:solidFill>
              <a:sym typeface="+mn-ea"/>
            </a:endParaRPr>
          </a:p>
          <a:p>
            <a:pPr indent="0">
              <a:buFont typeface="Arial" panose="020B0604020202020204" pitchFamily="34" charset="0"/>
              <a:buNone/>
            </a:pP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Expenses:</a:t>
            </a: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Account for operational costs, salaries, marketing, and overhead.</a:t>
            </a:r>
            <a:endParaRPr lang="en-US" b="1">
              <a:solidFill>
                <a:schemeClr val="tx1">
                  <a:lumMod val="95000"/>
                  <a:lumOff val="5000"/>
                </a:schemeClr>
              </a:solidFill>
              <a:sym typeface="+mn-ea"/>
            </a:endParaRPr>
          </a:p>
          <a:p>
            <a:pPr indent="0">
              <a:buFont typeface="Arial" panose="020B0604020202020204" pitchFamily="34" charset="0"/>
              <a:buNone/>
            </a:pP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Profit Margins:</a:t>
            </a:r>
            <a:endParaRPr lang="en-US" b="1">
              <a:solidFill>
                <a:schemeClr val="tx1">
                  <a:lumMod val="95000"/>
                  <a:lumOff val="5000"/>
                </a:schemeClr>
              </a:solidFill>
              <a:sym typeface="+mn-ea"/>
            </a:endParaRPr>
          </a:p>
          <a:p>
            <a:pPr indent="0">
              <a:buFont typeface="Arial" panose="020B0604020202020204" pitchFamily="34" charset="0"/>
              <a:buNone/>
            </a:pPr>
            <a:r>
              <a:rPr lang="en-US" b="1">
                <a:solidFill>
                  <a:schemeClr val="tx1">
                    <a:lumMod val="95000"/>
                    <a:lumOff val="5000"/>
                  </a:schemeClr>
                </a:solidFill>
                <a:sym typeface="+mn-ea"/>
              </a:rPr>
              <a:t>Continuously monitor and adjust pricing to ensure profitability.</a:t>
            </a:r>
            <a:endParaRPr lang="en-US" b="1">
              <a:solidFill>
                <a:schemeClr val="tx1">
                  <a:lumMod val="95000"/>
                  <a:lumOff val="5000"/>
                </a:schemeClr>
              </a:solidFill>
              <a:sym typeface="+mn-ea"/>
            </a:endParaRPr>
          </a:p>
          <a:p>
            <a:pPr indent="0">
              <a:buFont typeface="Arial" panose="020B0604020202020204" pitchFamily="34" charset="0"/>
              <a:buNone/>
            </a:pPr>
            <a:endParaRPr lang="en-US" sz="2000" b="1">
              <a:solidFill>
                <a:schemeClr val="tx1">
                  <a:lumMod val="95000"/>
                  <a:lumOff val="5000"/>
                </a:schemeClr>
              </a:solidFill>
              <a:sym typeface="+mn-ea"/>
            </a:endParaRPr>
          </a:p>
          <a:p>
            <a:pPr indent="0">
              <a:buFont typeface="Arial" panose="020B0604020202020204" pitchFamily="34" charset="0"/>
              <a:buNone/>
            </a:pPr>
            <a:endParaRPr lang="en-US" sz="2000" b="1">
              <a:solidFill>
                <a:schemeClr val="tx1">
                  <a:lumMod val="95000"/>
                  <a:lumOff val="5000"/>
                </a:schemeClr>
              </a:solidFill>
              <a:sym typeface="+mn-ea"/>
            </a:endParaRPr>
          </a:p>
        </p:txBody>
      </p:sp>
      <p:cxnSp>
        <p:nvCxnSpPr>
          <p:cNvPr id="3" name="Straight Connector 2"/>
          <p:cNvCxnSpPr/>
          <p:nvPr/>
        </p:nvCxnSpPr>
        <p:spPr>
          <a:xfrm>
            <a:off x="4826000" y="714375"/>
            <a:ext cx="58420" cy="4902835"/>
          </a:xfrm>
          <a:prstGeom prst="line">
            <a:avLst/>
          </a:prstGeom>
          <a:ln>
            <a:solidFill>
              <a:schemeClr val="tx1">
                <a:lumMod val="95000"/>
                <a:lumOff val="5000"/>
              </a:schemeClr>
            </a:solidFill>
          </a:ln>
        </p:spPr>
        <p:style>
          <a:lnRef idx="3">
            <a:schemeClr val="accent1"/>
          </a:lnRef>
          <a:fillRef idx="0">
            <a:srgbClr val="FFFFFF"/>
          </a:fillRef>
          <a:effectRef idx="0">
            <a:srgbClr val="FFFFFF"/>
          </a:effectRef>
          <a:fontRef idx="minor">
            <a:schemeClr val="tx1"/>
          </a:fontRef>
        </p:style>
      </p:cxn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53" name="矩形 152"/>
          <p:cNvSpPr/>
          <p:nvPr/>
        </p:nvSpPr>
        <p:spPr>
          <a:xfrm>
            <a:off x="390525" y="296545"/>
            <a:ext cx="2045335" cy="306705"/>
          </a:xfrm>
          <a:prstGeom prst="rect">
            <a:avLst/>
          </a:prstGeom>
        </p:spPr>
        <p:txBody>
          <a:bodyPr wrap="square">
            <a:spAutoFit/>
          </a:bodyPr>
          <a:lstStyle/>
          <a:p>
            <a:endParaRPr lang="zh-CN" altLang="en-US" sz="1400" dirty="0">
              <a:solidFill>
                <a:srgbClr val="FB954C"/>
              </a:solidFill>
              <a:cs typeface="Manrope SemiBold" charset="0"/>
            </a:endParaRPr>
          </a:p>
        </p:txBody>
      </p:sp>
      <p:sp>
        <p:nvSpPr>
          <p:cNvPr id="121" name="矩形 120"/>
          <p:cNvSpPr/>
          <p:nvPr/>
        </p:nvSpPr>
        <p:spPr>
          <a:xfrm>
            <a:off x="793741" y="1228521"/>
            <a:ext cx="8279422" cy="645160"/>
          </a:xfrm>
          <a:prstGeom prst="rect">
            <a:avLst/>
          </a:prstGeom>
        </p:spPr>
        <p:txBody>
          <a:bodyPr wrap="square">
            <a:spAutoFit/>
          </a:bodyPr>
          <a:lstStyle/>
          <a:p>
            <a:r>
              <a:rPr lang="zh-CN" altLang="en-US" sz="3600" dirty="0">
                <a:solidFill>
                  <a:srgbClr val="5ABA47"/>
                </a:solidFill>
                <a:latin typeface="Hubot-Sans Black Italic" charset="0"/>
                <a:cs typeface="Hubot-Sans Black Italic" charset="0"/>
              </a:rPr>
              <a:t>Table Of Contents</a:t>
            </a:r>
            <a:endParaRPr lang="zh-CN" altLang="en-US" sz="3600" dirty="0">
              <a:solidFill>
                <a:srgbClr val="5ABA47"/>
              </a:solidFill>
              <a:latin typeface="Hubot-Sans Black Italic" charset="0"/>
              <a:cs typeface="Hubot-Sans Black Italic" charset="0"/>
            </a:endParaRPr>
          </a:p>
        </p:txBody>
      </p:sp>
      <p:grpSp>
        <p:nvGrpSpPr>
          <p:cNvPr id="7" name="组合 6"/>
          <p:cNvGrpSpPr/>
          <p:nvPr/>
        </p:nvGrpSpPr>
        <p:grpSpPr>
          <a:xfrm>
            <a:off x="793538" y="1948863"/>
            <a:ext cx="5259101" cy="663241"/>
            <a:chOff x="493979" y="2207981"/>
            <a:chExt cx="5632719" cy="710359"/>
          </a:xfrm>
        </p:grpSpPr>
        <p:sp>
          <p:nvSpPr>
            <p:cNvPr id="3" name="矩形 2"/>
            <p:cNvSpPr/>
            <p:nvPr/>
          </p:nvSpPr>
          <p:spPr>
            <a:xfrm>
              <a:off x="1260832" y="2207981"/>
              <a:ext cx="4070917" cy="494463"/>
            </a:xfrm>
            <a:prstGeom prst="rect">
              <a:avLst/>
            </a:prstGeom>
          </p:spPr>
          <p:txBody>
            <a:bodyPr wrap="square">
              <a:spAutoFit/>
            </a:bodyPr>
            <a:lstStyle/>
            <a:p>
              <a:r>
                <a:rPr lang="zh-CN" altLang="en-US" sz="2400" dirty="0">
                  <a:solidFill>
                    <a:srgbClr val="445BA9"/>
                  </a:solidFill>
                  <a:latin typeface="Hubot-Sans Black Italic" charset="0"/>
                  <a:cs typeface="Manrope SemiBold" charset="0"/>
                </a:rPr>
                <a:t>Mission &amp; Vision</a:t>
              </a:r>
              <a:endParaRPr lang="zh-CN" altLang="en-US" sz="2400" dirty="0">
                <a:solidFill>
                  <a:srgbClr val="445BA9"/>
                </a:solidFill>
                <a:latin typeface="Hubot-Sans Black Italic" charset="0"/>
                <a:cs typeface="Manrope SemiBold" charset="0"/>
              </a:endParaRPr>
            </a:p>
          </p:txBody>
        </p:sp>
        <p:sp>
          <p:nvSpPr>
            <p:cNvPr id="202" name="矩形 201"/>
            <p:cNvSpPr/>
            <p:nvPr/>
          </p:nvSpPr>
          <p:spPr>
            <a:xfrm>
              <a:off x="1235433" y="2603129"/>
              <a:ext cx="4891265" cy="307777"/>
            </a:xfrm>
            <a:prstGeom prst="rect">
              <a:avLst/>
            </a:prstGeom>
          </p:spPr>
          <p:txBody>
            <a:bodyPr wrap="square">
              <a:spAutoFit/>
            </a:bodyPr>
            <a:lstStyle/>
            <a:p>
              <a:r>
                <a:rPr lang="zh-CN" altLang="en-US" sz="1200" dirty="0">
                  <a:solidFill>
                    <a:srgbClr val="445BA9"/>
                  </a:solidFill>
                  <a:latin typeface="Hubot-Sans Black Italic" charset="0"/>
                  <a:cs typeface="Manrope SemiBold" charset="0"/>
                </a:rPr>
                <a:t>You can enter a subtitle here if you need it</a:t>
              </a:r>
              <a:endParaRPr lang="zh-CN" altLang="en-US" sz="1200" dirty="0">
                <a:solidFill>
                  <a:srgbClr val="445BA9"/>
                </a:solidFill>
                <a:latin typeface="Hubot-Sans Black Italic" charset="0"/>
                <a:cs typeface="Manrope SemiBold" charset="0"/>
              </a:endParaRPr>
            </a:p>
          </p:txBody>
        </p:sp>
        <p:sp>
          <p:nvSpPr>
            <p:cNvPr id="6" name="矩形 5"/>
            <p:cNvSpPr/>
            <p:nvPr/>
          </p:nvSpPr>
          <p:spPr>
            <a:xfrm>
              <a:off x="493979" y="2261066"/>
              <a:ext cx="657274" cy="657274"/>
            </a:xfrm>
            <a:prstGeom prst="rect">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ABA47"/>
                  </a:solidFill>
                  <a:latin typeface="Hubot-Sans Black Italic" charset="0"/>
                  <a:cs typeface="Manrope SemiBold" charset="0"/>
                </a:rPr>
                <a:t>01</a:t>
              </a:r>
              <a:endParaRPr lang="en-US" altLang="zh-CN" sz="1600" dirty="0">
                <a:solidFill>
                  <a:srgbClr val="5ABA47"/>
                </a:solidFill>
                <a:latin typeface="Hubot-Sans Black Italic" charset="0"/>
                <a:cs typeface="Manrope SemiBold" charset="0"/>
              </a:endParaRPr>
            </a:p>
          </p:txBody>
        </p:sp>
      </p:grpSp>
      <p:grpSp>
        <p:nvGrpSpPr>
          <p:cNvPr id="203" name="组合 202"/>
          <p:cNvGrpSpPr/>
          <p:nvPr/>
        </p:nvGrpSpPr>
        <p:grpSpPr>
          <a:xfrm>
            <a:off x="793538" y="2753132"/>
            <a:ext cx="5259101" cy="663241"/>
            <a:chOff x="493979" y="2207981"/>
            <a:chExt cx="5632719" cy="710359"/>
          </a:xfrm>
        </p:grpSpPr>
        <p:sp>
          <p:nvSpPr>
            <p:cNvPr id="204" name="矩形 203"/>
            <p:cNvSpPr/>
            <p:nvPr/>
          </p:nvSpPr>
          <p:spPr>
            <a:xfrm>
              <a:off x="1260832" y="2207981"/>
              <a:ext cx="4070917" cy="494463"/>
            </a:xfrm>
            <a:prstGeom prst="rect">
              <a:avLst/>
            </a:prstGeom>
          </p:spPr>
          <p:txBody>
            <a:bodyPr wrap="square">
              <a:spAutoFit/>
            </a:bodyPr>
            <a:lstStyle/>
            <a:p>
              <a:r>
                <a:rPr lang="en-US" altLang="zh-CN" sz="2400" dirty="0">
                  <a:solidFill>
                    <a:srgbClr val="445BA9"/>
                  </a:solidFill>
                  <a:latin typeface="Hubot-Sans Black Italic" charset="0"/>
                  <a:cs typeface="Manrope SemiBold" charset="0"/>
                </a:rPr>
                <a:t>Product</a:t>
              </a:r>
              <a:endParaRPr lang="en-US" altLang="zh-CN" sz="2400" dirty="0">
                <a:solidFill>
                  <a:srgbClr val="445BA9"/>
                </a:solidFill>
                <a:latin typeface="Hubot-Sans Black Italic" charset="0"/>
                <a:cs typeface="Manrope SemiBold" charset="0"/>
              </a:endParaRPr>
            </a:p>
          </p:txBody>
        </p:sp>
        <p:sp>
          <p:nvSpPr>
            <p:cNvPr id="205" name="矩形 204"/>
            <p:cNvSpPr/>
            <p:nvPr/>
          </p:nvSpPr>
          <p:spPr>
            <a:xfrm>
              <a:off x="1235433" y="2603129"/>
              <a:ext cx="4891265" cy="307777"/>
            </a:xfrm>
            <a:prstGeom prst="rect">
              <a:avLst/>
            </a:prstGeom>
          </p:spPr>
          <p:txBody>
            <a:bodyPr wrap="square">
              <a:spAutoFit/>
            </a:bodyPr>
            <a:lstStyle/>
            <a:p>
              <a:r>
                <a:rPr lang="zh-CN" altLang="en-US" sz="1200" dirty="0">
                  <a:solidFill>
                    <a:srgbClr val="445BA9"/>
                  </a:solidFill>
                  <a:latin typeface="Hubot-Sans Black Italic" charset="0"/>
                  <a:cs typeface="Manrope SemiBold" charset="0"/>
                </a:rPr>
                <a:t>You can enter a subtitle here if you need it</a:t>
              </a:r>
              <a:endParaRPr lang="zh-CN" altLang="en-US" sz="1200" dirty="0">
                <a:solidFill>
                  <a:srgbClr val="445BA9"/>
                </a:solidFill>
                <a:latin typeface="Hubot-Sans Black Italic" charset="0"/>
                <a:cs typeface="Manrope SemiBold" charset="0"/>
              </a:endParaRPr>
            </a:p>
          </p:txBody>
        </p:sp>
        <p:sp>
          <p:nvSpPr>
            <p:cNvPr id="206" name="矩形 205"/>
            <p:cNvSpPr/>
            <p:nvPr/>
          </p:nvSpPr>
          <p:spPr>
            <a:xfrm>
              <a:off x="493979" y="2261066"/>
              <a:ext cx="657274" cy="657274"/>
            </a:xfrm>
            <a:prstGeom prst="rect">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ABA47"/>
                  </a:solidFill>
                  <a:latin typeface="Hubot-Sans Black Italic" charset="0"/>
                  <a:cs typeface="Manrope SemiBold" charset="0"/>
                </a:rPr>
                <a:t>02</a:t>
              </a:r>
              <a:endParaRPr lang="en-US" altLang="zh-CN" sz="1600" dirty="0">
                <a:solidFill>
                  <a:srgbClr val="5ABA47"/>
                </a:solidFill>
                <a:latin typeface="Hubot-Sans Black Italic" charset="0"/>
                <a:cs typeface="Manrope SemiBold" charset="0"/>
              </a:endParaRPr>
            </a:p>
          </p:txBody>
        </p:sp>
      </p:grpSp>
      <p:grpSp>
        <p:nvGrpSpPr>
          <p:cNvPr id="207" name="组合 206"/>
          <p:cNvGrpSpPr/>
          <p:nvPr/>
        </p:nvGrpSpPr>
        <p:grpSpPr>
          <a:xfrm>
            <a:off x="793538" y="3572641"/>
            <a:ext cx="5259101" cy="663241"/>
            <a:chOff x="493979" y="2207981"/>
            <a:chExt cx="5632719" cy="710359"/>
          </a:xfrm>
        </p:grpSpPr>
        <p:sp>
          <p:nvSpPr>
            <p:cNvPr id="208" name="矩形 207"/>
            <p:cNvSpPr/>
            <p:nvPr/>
          </p:nvSpPr>
          <p:spPr>
            <a:xfrm>
              <a:off x="1260832" y="2207981"/>
              <a:ext cx="4865866" cy="494463"/>
            </a:xfrm>
            <a:prstGeom prst="rect">
              <a:avLst/>
            </a:prstGeom>
          </p:spPr>
          <p:txBody>
            <a:bodyPr wrap="square">
              <a:spAutoFit/>
            </a:bodyPr>
            <a:lstStyle/>
            <a:p>
              <a:r>
                <a:rPr lang="en-US" altLang="zh-CN" sz="2400" dirty="0">
                  <a:solidFill>
                    <a:srgbClr val="445BA9"/>
                  </a:solidFill>
                  <a:latin typeface="Hubot-Sans Black Italic" charset="0"/>
                  <a:cs typeface="Manrope SemiBold" charset="0"/>
                </a:rPr>
                <a:t>Audience and Customer</a:t>
              </a:r>
              <a:endParaRPr lang="en-US" altLang="zh-CN" sz="2400" dirty="0">
                <a:solidFill>
                  <a:srgbClr val="445BA9"/>
                </a:solidFill>
                <a:latin typeface="Hubot-Sans Black Italic" charset="0"/>
                <a:cs typeface="Manrope SemiBold" charset="0"/>
              </a:endParaRPr>
            </a:p>
          </p:txBody>
        </p:sp>
        <p:sp>
          <p:nvSpPr>
            <p:cNvPr id="209" name="矩形 208"/>
            <p:cNvSpPr/>
            <p:nvPr/>
          </p:nvSpPr>
          <p:spPr>
            <a:xfrm>
              <a:off x="1235433" y="2603129"/>
              <a:ext cx="4891265" cy="307777"/>
            </a:xfrm>
            <a:prstGeom prst="rect">
              <a:avLst/>
            </a:prstGeom>
          </p:spPr>
          <p:txBody>
            <a:bodyPr wrap="square">
              <a:spAutoFit/>
            </a:bodyPr>
            <a:lstStyle/>
            <a:p>
              <a:r>
                <a:rPr lang="zh-CN" altLang="en-US" sz="1200" dirty="0">
                  <a:solidFill>
                    <a:srgbClr val="445BA9"/>
                  </a:solidFill>
                  <a:latin typeface="Hubot-Sans Black Italic" charset="0"/>
                  <a:cs typeface="Manrope SemiBold" charset="0"/>
                </a:rPr>
                <a:t>You can enter a subtitle here if you need it</a:t>
              </a:r>
              <a:endParaRPr lang="zh-CN" altLang="en-US" sz="1200" dirty="0">
                <a:solidFill>
                  <a:srgbClr val="445BA9"/>
                </a:solidFill>
                <a:latin typeface="Hubot-Sans Black Italic" charset="0"/>
                <a:cs typeface="Manrope SemiBold" charset="0"/>
              </a:endParaRPr>
            </a:p>
          </p:txBody>
        </p:sp>
        <p:sp>
          <p:nvSpPr>
            <p:cNvPr id="210" name="矩形 209"/>
            <p:cNvSpPr/>
            <p:nvPr/>
          </p:nvSpPr>
          <p:spPr>
            <a:xfrm>
              <a:off x="493979" y="2261066"/>
              <a:ext cx="657274" cy="657274"/>
            </a:xfrm>
            <a:prstGeom prst="rect">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ABA47"/>
                  </a:solidFill>
                  <a:latin typeface="Hubot-Sans Black Italic" charset="0"/>
                  <a:cs typeface="Manrope SemiBold" charset="0"/>
                </a:rPr>
                <a:t>03</a:t>
              </a:r>
              <a:endParaRPr lang="en-US" altLang="zh-CN" sz="1600" dirty="0">
                <a:solidFill>
                  <a:srgbClr val="5ABA47"/>
                </a:solidFill>
                <a:latin typeface="Hubot-Sans Black Italic" charset="0"/>
                <a:cs typeface="Manrope SemiBold" charset="0"/>
              </a:endParaRPr>
            </a:p>
          </p:txBody>
        </p:sp>
      </p:grpSp>
      <p:grpSp>
        <p:nvGrpSpPr>
          <p:cNvPr id="211" name="组合 210"/>
          <p:cNvGrpSpPr/>
          <p:nvPr/>
        </p:nvGrpSpPr>
        <p:grpSpPr>
          <a:xfrm>
            <a:off x="793538" y="4392150"/>
            <a:ext cx="5259101" cy="663241"/>
            <a:chOff x="493979" y="2207981"/>
            <a:chExt cx="5632719" cy="710359"/>
          </a:xfrm>
        </p:grpSpPr>
        <p:sp>
          <p:nvSpPr>
            <p:cNvPr id="212" name="矩形 211"/>
            <p:cNvSpPr/>
            <p:nvPr/>
          </p:nvSpPr>
          <p:spPr>
            <a:xfrm>
              <a:off x="1260832" y="2207981"/>
              <a:ext cx="4070917" cy="493081"/>
            </a:xfrm>
            <a:prstGeom prst="rect">
              <a:avLst/>
            </a:prstGeom>
          </p:spPr>
          <p:txBody>
            <a:bodyPr wrap="square">
              <a:spAutoFit/>
            </a:bodyPr>
            <a:lstStyle/>
            <a:p>
              <a:r>
                <a:rPr lang="en-US" altLang="zh-CN" sz="2400" dirty="0">
                  <a:solidFill>
                    <a:srgbClr val="445BA9"/>
                  </a:solidFill>
                  <a:latin typeface="Hubot-Sans Black Italic" charset="0"/>
                  <a:cs typeface="Manrope SemiBold" charset="0"/>
                </a:rPr>
                <a:t>Marketing and Sales</a:t>
              </a:r>
              <a:endParaRPr lang="en-US" altLang="zh-CN" sz="2400" dirty="0">
                <a:solidFill>
                  <a:srgbClr val="445BA9"/>
                </a:solidFill>
                <a:latin typeface="Hubot-Sans Black Italic" charset="0"/>
                <a:cs typeface="Manrope SemiBold" charset="0"/>
              </a:endParaRPr>
            </a:p>
          </p:txBody>
        </p:sp>
        <p:sp>
          <p:nvSpPr>
            <p:cNvPr id="213" name="矩形 212"/>
            <p:cNvSpPr/>
            <p:nvPr/>
          </p:nvSpPr>
          <p:spPr>
            <a:xfrm>
              <a:off x="1235433" y="2603129"/>
              <a:ext cx="4891265" cy="307777"/>
            </a:xfrm>
            <a:prstGeom prst="rect">
              <a:avLst/>
            </a:prstGeom>
          </p:spPr>
          <p:txBody>
            <a:bodyPr wrap="square">
              <a:spAutoFit/>
            </a:bodyPr>
            <a:lstStyle/>
            <a:p>
              <a:r>
                <a:rPr lang="zh-CN" altLang="en-US" sz="1200" dirty="0">
                  <a:solidFill>
                    <a:srgbClr val="445BA9"/>
                  </a:solidFill>
                  <a:latin typeface="Hubot-Sans Black Italic" charset="0"/>
                  <a:cs typeface="Manrope SemiBold" charset="0"/>
                </a:rPr>
                <a:t>You can enter a subtitle here if you need it</a:t>
              </a:r>
              <a:endParaRPr lang="zh-CN" altLang="en-US" sz="1200" dirty="0">
                <a:solidFill>
                  <a:srgbClr val="445BA9"/>
                </a:solidFill>
                <a:latin typeface="Hubot-Sans Black Italic" charset="0"/>
                <a:cs typeface="Manrope SemiBold" charset="0"/>
              </a:endParaRPr>
            </a:p>
          </p:txBody>
        </p:sp>
        <p:sp>
          <p:nvSpPr>
            <p:cNvPr id="214" name="矩形 213"/>
            <p:cNvSpPr/>
            <p:nvPr/>
          </p:nvSpPr>
          <p:spPr>
            <a:xfrm>
              <a:off x="493979" y="2261066"/>
              <a:ext cx="657274" cy="657274"/>
            </a:xfrm>
            <a:prstGeom prst="rect">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ABA47"/>
                  </a:solidFill>
                  <a:latin typeface="Hubot-Sans Black Italic" charset="0"/>
                  <a:cs typeface="Manrope SemiBold" charset="0"/>
                </a:rPr>
                <a:t>04</a:t>
              </a:r>
              <a:endParaRPr lang="en-US" altLang="zh-CN" sz="1600" dirty="0">
                <a:solidFill>
                  <a:srgbClr val="5ABA47"/>
                </a:solidFill>
                <a:latin typeface="Hubot-Sans Black Italic" charset="0"/>
                <a:cs typeface="Manrope SemiBold" charset="0"/>
              </a:endParaRPr>
            </a:p>
          </p:txBody>
        </p:sp>
      </p:grpSp>
      <p:grpSp>
        <p:nvGrpSpPr>
          <p:cNvPr id="215" name="组合 214"/>
          <p:cNvGrpSpPr/>
          <p:nvPr/>
        </p:nvGrpSpPr>
        <p:grpSpPr>
          <a:xfrm>
            <a:off x="793538" y="5211658"/>
            <a:ext cx="5410243" cy="663241"/>
            <a:chOff x="493979" y="2207981"/>
            <a:chExt cx="5794598" cy="710359"/>
          </a:xfrm>
        </p:grpSpPr>
        <p:sp>
          <p:nvSpPr>
            <p:cNvPr id="216" name="矩形 215"/>
            <p:cNvSpPr/>
            <p:nvPr/>
          </p:nvSpPr>
          <p:spPr>
            <a:xfrm>
              <a:off x="1260832" y="2207981"/>
              <a:ext cx="5027745" cy="494463"/>
            </a:xfrm>
            <a:prstGeom prst="rect">
              <a:avLst/>
            </a:prstGeom>
          </p:spPr>
          <p:txBody>
            <a:bodyPr wrap="square">
              <a:spAutoFit/>
            </a:bodyPr>
            <a:lstStyle/>
            <a:p>
              <a:r>
                <a:rPr lang="en-US" altLang="zh-CN" sz="2400" dirty="0">
                  <a:solidFill>
                    <a:srgbClr val="445BA9"/>
                  </a:solidFill>
                  <a:latin typeface="Hubot-Sans Black Italic" charset="0"/>
                  <a:cs typeface="Manrope SemiBold" charset="0"/>
                </a:rPr>
                <a:t>Financial Forecasts</a:t>
              </a:r>
              <a:endParaRPr lang="en-US" altLang="zh-CN" sz="2400" dirty="0">
                <a:solidFill>
                  <a:srgbClr val="445BA9"/>
                </a:solidFill>
                <a:latin typeface="Hubot-Sans Black Italic" charset="0"/>
                <a:cs typeface="Manrope SemiBold" charset="0"/>
              </a:endParaRPr>
            </a:p>
          </p:txBody>
        </p:sp>
        <p:sp>
          <p:nvSpPr>
            <p:cNvPr id="217" name="矩形 216"/>
            <p:cNvSpPr/>
            <p:nvPr/>
          </p:nvSpPr>
          <p:spPr>
            <a:xfrm>
              <a:off x="1235433" y="2603129"/>
              <a:ext cx="4891265" cy="307777"/>
            </a:xfrm>
            <a:prstGeom prst="rect">
              <a:avLst/>
            </a:prstGeom>
          </p:spPr>
          <p:txBody>
            <a:bodyPr wrap="square">
              <a:spAutoFit/>
            </a:bodyPr>
            <a:lstStyle/>
            <a:p>
              <a:r>
                <a:rPr lang="zh-CN" altLang="en-US" sz="1200" dirty="0">
                  <a:solidFill>
                    <a:srgbClr val="445BA9"/>
                  </a:solidFill>
                  <a:latin typeface="Hubot-Sans Black Italic" charset="0"/>
                  <a:cs typeface="Manrope SemiBold" charset="0"/>
                </a:rPr>
                <a:t>You can enter a subtitle here if you need it</a:t>
              </a:r>
              <a:endParaRPr lang="zh-CN" altLang="en-US" sz="1200" dirty="0">
                <a:solidFill>
                  <a:srgbClr val="445BA9"/>
                </a:solidFill>
                <a:latin typeface="Hubot-Sans Black Italic" charset="0"/>
                <a:cs typeface="Manrope SemiBold" charset="0"/>
              </a:endParaRPr>
            </a:p>
          </p:txBody>
        </p:sp>
        <p:sp>
          <p:nvSpPr>
            <p:cNvPr id="218" name="矩形 217"/>
            <p:cNvSpPr/>
            <p:nvPr/>
          </p:nvSpPr>
          <p:spPr>
            <a:xfrm>
              <a:off x="493979" y="2261066"/>
              <a:ext cx="657274" cy="657274"/>
            </a:xfrm>
            <a:prstGeom prst="rect">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5ABA47"/>
                  </a:solidFill>
                  <a:latin typeface="Hubot-Sans Black Italic" charset="0"/>
                  <a:cs typeface="Manrope SemiBold" charset="0"/>
                </a:rPr>
                <a:t>05</a:t>
              </a:r>
              <a:endParaRPr lang="en-US" altLang="zh-CN" sz="1600" dirty="0">
                <a:solidFill>
                  <a:srgbClr val="5ABA47"/>
                </a:solidFill>
                <a:latin typeface="Hubot-Sans Black Italic" charset="0"/>
                <a:cs typeface="Manrope SemiBold" charset="0"/>
              </a:endParaRPr>
            </a:p>
          </p:txBody>
        </p:sp>
      </p:grpSp>
      <p:sp>
        <p:nvSpPr>
          <p:cNvPr id="219" name="Rectangle 10"/>
          <p:cNvSpPr>
            <a:spLocks noChangeArrowheads="1"/>
          </p:cNvSpPr>
          <p:nvPr/>
        </p:nvSpPr>
        <p:spPr bwMode="auto">
          <a:xfrm>
            <a:off x="6213390" y="3083140"/>
            <a:ext cx="2329376" cy="3158104"/>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220" name="Rectangle 11"/>
          <p:cNvSpPr>
            <a:spLocks noChangeArrowheads="1"/>
          </p:cNvSpPr>
          <p:nvPr/>
        </p:nvSpPr>
        <p:spPr bwMode="auto">
          <a:xfrm>
            <a:off x="6403282" y="5709782"/>
            <a:ext cx="2792577" cy="367979"/>
          </a:xfrm>
          <a:prstGeom prst="rect">
            <a:avLst/>
          </a:prstGeom>
          <a:solidFill>
            <a:srgbClr val="445BA9"/>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21" name="Rectangle 9"/>
          <p:cNvSpPr>
            <a:spLocks noChangeArrowheads="1"/>
          </p:cNvSpPr>
          <p:nvPr/>
        </p:nvSpPr>
        <p:spPr bwMode="auto">
          <a:xfrm>
            <a:off x="9075341" y="1084701"/>
            <a:ext cx="2436583" cy="5073629"/>
          </a:xfrm>
          <a:prstGeom prst="rect">
            <a:avLst/>
          </a:prstGeom>
          <a:solidFill>
            <a:srgbClr val="5ABA47"/>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222" name="Rectangle 9"/>
          <p:cNvSpPr>
            <a:spLocks noChangeArrowheads="1"/>
          </p:cNvSpPr>
          <p:nvPr/>
        </p:nvSpPr>
        <p:spPr bwMode="auto">
          <a:xfrm>
            <a:off x="6403282" y="2023471"/>
            <a:ext cx="4803739" cy="3762528"/>
          </a:xfrm>
          <a:prstGeom prst="rect">
            <a:avLst/>
          </a:prstGeom>
          <a:blipFill>
            <a:blip r:embed="rId4"/>
            <a:stretch>
              <a:fillRect l="-8680" r="-8634"/>
            </a:stretch>
          </a:blip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224" name="组合 223"/>
          <p:cNvGrpSpPr/>
          <p:nvPr/>
        </p:nvGrpSpPr>
        <p:grpSpPr>
          <a:xfrm>
            <a:off x="10972145" y="5324338"/>
            <a:ext cx="444352" cy="713972"/>
            <a:chOff x="10731248" y="2049954"/>
            <a:chExt cx="463947" cy="745456"/>
          </a:xfrm>
        </p:grpSpPr>
        <p:sp>
          <p:nvSpPr>
            <p:cNvPr id="225"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26"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27"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28"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29"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0"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1"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2"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3"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4"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5"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6"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7"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8"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39"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0"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1"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2"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3"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4"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5"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6"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7"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8"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49"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0"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1"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2"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3"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4"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5"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6"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7"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8"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59"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0"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1"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2"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3"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4"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5"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6"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7"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8"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69"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70"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71"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72"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2" name="Picture 1" descr="logo complete head"/>
          <p:cNvPicPr>
            <a:picLocks noChangeAspect="1"/>
          </p:cNvPicPr>
          <p:nvPr/>
        </p:nvPicPr>
        <p:blipFill>
          <a:blip r:embed="rId5"/>
          <a:stretch>
            <a:fillRect/>
          </a:stretch>
        </p:blipFill>
        <p:spPr>
          <a:xfrm>
            <a:off x="793750" y="152400"/>
            <a:ext cx="1050925" cy="1076960"/>
          </a:xfrm>
          <a:prstGeom prst="rect">
            <a:avLst/>
          </a:prstGeom>
        </p:spPr>
      </p:pic>
    </p:spTree>
    <p:custDataLst>
      <p:tags r:id="rId6"/>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229235"/>
            <a:ext cx="10836910" cy="4832350"/>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Operational Plan:</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sz="2000"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Location:</a:t>
            </a: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Optimal placement in a high-traffic area for visibility and accessibility.</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Staffing:</a:t>
            </a: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Recruit skilled professionals in IT, marketing, design, administration, and training.</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Technology:</a:t>
            </a: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Invest in up-to-date IT infrastructure, design tools, and training resources.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Training:</a:t>
            </a: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Keep staff updated with regular training to stay abreast of industry trends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Sustainability and Growth:</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Adapt to emerging market trends and technological advancements.</a:t>
            </a:r>
            <a:endParaRPr lang="en-US" b="1">
              <a:solidFill>
                <a:schemeClr val="tx1">
                  <a:lumMod val="75000"/>
                  <a:lumOff val="25000"/>
                </a:schemeClr>
              </a:solidFill>
              <a:sym typeface="+mn-ea"/>
            </a:endParaRPr>
          </a:p>
          <a:p>
            <a:pPr marL="285750" indent="-285750">
              <a:buFont typeface="Arial" panose="020B0604020202020204" pitchFamily="34" charset="0"/>
              <a:buChar char="•"/>
            </a:pP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Expand service portfolio based on client feedback and industry shifts.</a:t>
            </a:r>
            <a:endParaRPr lang="en-US" b="1">
              <a:solidFill>
                <a:schemeClr val="tx1">
                  <a:lumMod val="75000"/>
                  <a:lumOff val="25000"/>
                </a:schemeClr>
              </a:solidFill>
              <a:sym typeface="+mn-ea"/>
            </a:endParaRPr>
          </a:p>
          <a:p>
            <a:pPr marL="285750" indent="-285750">
              <a:buFont typeface="Arial" panose="020B0604020202020204" pitchFamily="34" charset="0"/>
              <a:buChar char="•"/>
            </a:pP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Establish partnerships with educational institutions for ICT training programs.</a:t>
            </a:r>
            <a:endParaRPr lang="en-US" b="1">
              <a:solidFill>
                <a:schemeClr val="tx1">
                  <a:lumMod val="75000"/>
                  <a:lumOff val="25000"/>
                </a:schemeClr>
              </a:solidFill>
              <a:sym typeface="+mn-ea"/>
            </a:endParaRPr>
          </a:p>
          <a:p>
            <a:pPr marL="285750" indent="-285750">
              <a:buFont typeface="Arial" panose="020B0604020202020204" pitchFamily="34" charset="0"/>
              <a:buChar char="•"/>
            </a:pPr>
            <a:endParaRPr lang="en-US" b="1">
              <a:solidFill>
                <a:schemeClr val="tx1">
                  <a:lumMod val="75000"/>
                  <a:lumOff val="25000"/>
                </a:schemeClr>
              </a:solidFill>
              <a:sym typeface="+mn-ea"/>
            </a:endParaRPr>
          </a:p>
          <a:p>
            <a:pPr marL="285750" indent="-285750">
              <a:buFont typeface="Arial" panose="020B0604020202020204" pitchFamily="34" charset="0"/>
              <a:buChar char="•"/>
            </a:pPr>
            <a:r>
              <a:rPr lang="en-US" b="1">
                <a:solidFill>
                  <a:schemeClr val="tx1">
                    <a:lumMod val="75000"/>
                    <a:lumOff val="25000"/>
                  </a:schemeClr>
                </a:solidFill>
                <a:sym typeface="+mn-ea"/>
              </a:rPr>
              <a:t>Consider franchising or opening branches in other cities.</a:t>
            </a:r>
            <a:endParaRPr lang="en-US" b="1">
              <a:solidFill>
                <a:schemeClr val="tx1">
                  <a:lumMod val="75000"/>
                  <a:lumOff val="2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598170"/>
            <a:ext cx="10836910" cy="4832350"/>
          </a:xfrm>
          <a:prstGeom prst="rect">
            <a:avLst/>
          </a:prstGeom>
          <a:noFill/>
        </p:spPr>
        <p:txBody>
          <a:bodyPr wrap="square" rtlCol="0" anchor="t">
            <a:noAutofit/>
          </a:bodyPr>
          <a:p>
            <a:pPr indent="0">
              <a:buFont typeface="Arial" panose="020B0604020202020204" pitchFamily="34" charset="0"/>
              <a:buNone/>
            </a:pPr>
            <a:r>
              <a:rPr lang="en-US" sz="2000" b="1" u="sng">
                <a:solidFill>
                  <a:schemeClr val="tx1">
                    <a:lumMod val="75000"/>
                    <a:lumOff val="25000"/>
                  </a:schemeClr>
                </a:solidFill>
                <a:sym typeface="+mn-ea"/>
              </a:rPr>
              <a:t>Service Fees: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Charge clients for the specific services they require. Set competitive and value-based pricing for each service category, taking into account factors such as complexity, scope, and market rates. Consider offering tiered pricing options to cater to different client budgets and needs.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Service Packages: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Bundle related services into packages to encourage clients to opt for multiple services at once. Offering packages can provide cost savings to clients while increasing the overall value of their engagement with our business.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Subscription Models: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For services that require ongoing support, such as IT maintenance or digital marketing management, consider offering subscription-based models. Clients pay a recurring fee for continuous access to our services, ensuring a steady stream of revenue for our business.</a:t>
            </a:r>
            <a:endParaRPr lang="en-US" b="1">
              <a:solidFill>
                <a:schemeClr val="tx1">
                  <a:lumMod val="75000"/>
                  <a:lumOff val="2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167640"/>
            <a:ext cx="10836910" cy="4832350"/>
          </a:xfrm>
          <a:prstGeom prst="rect">
            <a:avLst/>
          </a:prstGeom>
          <a:noFill/>
        </p:spPr>
        <p:txBody>
          <a:bodyPr wrap="square" rtlCol="0" anchor="t">
            <a:noAutofit/>
          </a:bodyPr>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Upselling and Cross-Selling:</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Leverage upselling by offering additional premium features or upgrades to clients who are already engaged with our services. Cross-selling involves promoting complementary services that align with clients' needs, encouraging them to broaden their engagement with our business.</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Training and Workshops: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Monetize our expertise by charging fees for training sessions, workshops, and webinars. These educational offerings can provide value to individuals and businesses seeking to enhance their skills in areas such as ICT training or digital marketing.</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E-commerce:</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If applicable, sell products related to our services. For example, you could sell software tools, digital products, or branded merchandise through an online store on our website.</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Consultation and Advisory Services: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Offer personalized consultation and advisory services to clients seeking strategic guidance. Charge a fee for our expertise in areas such as market analysis, business strategy, or IT solutions.</a:t>
            </a:r>
            <a:endParaRPr lang="en-US" b="1">
              <a:solidFill>
                <a:schemeClr val="tx1">
                  <a:lumMod val="75000"/>
                  <a:lumOff val="2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87730" y="167640"/>
            <a:ext cx="10836910" cy="4832350"/>
          </a:xfrm>
          <a:prstGeom prst="rect">
            <a:avLst/>
          </a:prstGeom>
          <a:noFill/>
        </p:spPr>
        <p:txBody>
          <a:bodyPr wrap="square" rtlCol="0" anchor="t">
            <a:noAutofit/>
          </a:bodyPr>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Internet Café and Printing:</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Generate revenue from our physical location by charging for internet access, printing services, and other amenities provided in our internet café.</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Affiliate Marketing and Referral Fees: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Collaborate with third-party vendors or tools, consider setting up affiliate marketing partnerships. You can earn commissions for referring clients to these partners, creating an additional revenue stream.</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Value-Added Services: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Identify additional services that can complement our existing offerings and provide value to our clients. These can include data analysis reports, in-depth market insights, or specialized customization.</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sz="2000" b="1" u="sng">
                <a:solidFill>
                  <a:schemeClr val="tx1">
                    <a:lumMod val="75000"/>
                    <a:lumOff val="25000"/>
                  </a:schemeClr>
                </a:solidFill>
                <a:sym typeface="+mn-ea"/>
              </a:rPr>
              <a:t>Long-Term Contracts:</a:t>
            </a:r>
            <a:endParaRPr lang="en-US" sz="2000" b="1" u="sng">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r>
              <a:rPr lang="en-US" b="1">
                <a:solidFill>
                  <a:schemeClr val="tx1">
                    <a:lumMod val="75000"/>
                    <a:lumOff val="25000"/>
                  </a:schemeClr>
                </a:solidFill>
                <a:sym typeface="+mn-ea"/>
              </a:rPr>
              <a:t>Offer discounts or incentives for clients who commit to long-term contracts for our services. This can provide you with a stable income stream over an extended period.</a:t>
            </a: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a:p>
            <a:pPr indent="0">
              <a:buFont typeface="Arial" panose="020B0604020202020204" pitchFamily="34" charset="0"/>
              <a:buNone/>
            </a:pPr>
            <a:endParaRPr lang="en-US" b="1">
              <a:solidFill>
                <a:schemeClr val="tx1">
                  <a:lumMod val="75000"/>
                  <a:lumOff val="2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23" name="矩形 122"/>
          <p:cNvSpPr/>
          <p:nvPr/>
        </p:nvSpPr>
        <p:spPr>
          <a:xfrm>
            <a:off x="507657" y="1925484"/>
            <a:ext cx="5426265" cy="923330"/>
          </a:xfrm>
          <a:prstGeom prst="rect">
            <a:avLst/>
          </a:prstGeom>
          <a:solidFill>
            <a:srgbClr val="445BA9"/>
          </a:solidFill>
        </p:spPr>
        <p:txBody>
          <a:bodyPr wrap="square">
            <a:spAutoFit/>
          </a:bodyPr>
          <a:lstStyle/>
          <a:p>
            <a:r>
              <a:rPr lang="en-US" altLang="zh-CN" sz="5400" dirty="0">
                <a:solidFill>
                  <a:srgbClr val="FB954C"/>
                </a:solidFill>
                <a:latin typeface="Hubot-Sans Black Italic" charset="0"/>
                <a:cs typeface="Hubot-Sans Black Italic" charset="0"/>
              </a:rPr>
              <a:t>THANK YOU</a:t>
            </a:r>
            <a:endParaRPr lang="en-US" altLang="zh-CN" sz="5400" dirty="0">
              <a:solidFill>
                <a:srgbClr val="FB954C"/>
              </a:solidFill>
              <a:latin typeface="Hubot-Sans Black Italic" charset="0"/>
              <a:cs typeface="Hubot-Sans Black Italic" charset="0"/>
            </a:endParaRPr>
          </a:p>
        </p:txBody>
      </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32" name="矩形 131"/>
          <p:cNvSpPr/>
          <p:nvPr/>
        </p:nvSpPr>
        <p:spPr>
          <a:xfrm>
            <a:off x="517554" y="2465617"/>
            <a:ext cx="5779675" cy="1445260"/>
          </a:xfrm>
          <a:prstGeom prst="rect">
            <a:avLst/>
          </a:prstGeom>
        </p:spPr>
        <p:txBody>
          <a:bodyPr wrap="square">
            <a:spAutoFit/>
          </a:bodyPr>
          <a:lstStyle/>
          <a:p>
            <a:r>
              <a:rPr lang="zh-CN" altLang="en-US" sz="8800" dirty="0">
                <a:solidFill>
                  <a:srgbClr val="FB954C"/>
                </a:solidFill>
                <a:latin typeface="Hubot-Sans Black Italic" charset="0"/>
                <a:cs typeface="Hubot-Sans Black Italic" charset="0"/>
              </a:rPr>
              <a:t>Plan</a:t>
            </a:r>
            <a:endParaRPr lang="zh-CN" altLang="en-US" sz="8800" dirty="0">
              <a:solidFill>
                <a:srgbClr val="FB954C"/>
              </a:solidFill>
              <a:latin typeface="Hubot-Sans Black Italic" charset="0"/>
              <a:cs typeface="Hubot-Sans Black Italic" charset="0"/>
            </a:endParaRPr>
          </a:p>
        </p:txBody>
      </p:sp>
      <p:sp>
        <p:nvSpPr>
          <p:cNvPr id="133" name="矩形 132"/>
          <p:cNvSpPr/>
          <p:nvPr/>
        </p:nvSpPr>
        <p:spPr>
          <a:xfrm>
            <a:off x="480834" y="3788850"/>
            <a:ext cx="4891265" cy="306705"/>
          </a:xfrm>
          <a:prstGeom prst="rect">
            <a:avLst/>
          </a:prstGeom>
        </p:spPr>
        <p:txBody>
          <a:bodyPr wrap="square">
            <a:spAutoFit/>
          </a:bodyPr>
          <a:lstStyle/>
          <a:p>
            <a:endParaRPr lang="zh-CN" altLang="en-US" sz="1400" dirty="0">
              <a:solidFill>
                <a:srgbClr val="584E8F"/>
              </a:solidFill>
              <a:latin typeface="Hubot-Sans Black Italic" charset="0"/>
              <a:cs typeface="Manrope SemiBold" charset="0"/>
            </a:endParaRPr>
          </a:p>
        </p:txBody>
      </p:sp>
      <p:sp>
        <p:nvSpPr>
          <p:cNvPr id="135" name="矩形: 圆角 134"/>
          <p:cNvSpPr/>
          <p:nvPr/>
        </p:nvSpPr>
        <p:spPr>
          <a:xfrm>
            <a:off x="517525" y="4335145"/>
            <a:ext cx="2480310" cy="837565"/>
          </a:xfrm>
          <a:prstGeom prst="roundRect">
            <a:avLst>
              <a:gd name="adj" fmla="val 50000"/>
            </a:avLst>
          </a:prstGeom>
          <a:solidFill>
            <a:srgbClr val="445B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Hubot-Sans Black Italic" charset="0"/>
                <a:ea typeface="+mj-ea"/>
                <a:cs typeface="Hubot-Sans Black Italic" charset="0"/>
              </a:rPr>
              <a:t>ptieg876@gmail.co.za</a:t>
            </a:r>
            <a:endParaRPr lang="en-US" altLang="zh-CN" sz="1400" dirty="0">
              <a:latin typeface="Hubot-Sans Black Italic" charset="0"/>
              <a:ea typeface="+mj-ea"/>
              <a:cs typeface="Hubot-Sans Black Italic" charset="0"/>
            </a:endParaRPr>
          </a:p>
          <a:p>
            <a:pPr algn="ctr"/>
            <a:r>
              <a:rPr lang="en-US" altLang="zh-CN" sz="1400" dirty="0">
                <a:latin typeface="Hubot-Sans Black Italic" charset="0"/>
                <a:ea typeface="+mj-ea"/>
                <a:cs typeface="Hubot-Sans Black Italic" charset="0"/>
              </a:rPr>
              <a:t>+27 63 342 8467</a:t>
            </a:r>
            <a:endParaRPr lang="en-US" altLang="zh-CN" sz="1400" dirty="0">
              <a:latin typeface="Hubot-Sans Black Italic" charset="0"/>
              <a:ea typeface="+mj-ea"/>
              <a:cs typeface="Hubot-Sans Black Italic" charset="0"/>
            </a:endParaRPr>
          </a:p>
        </p:txBody>
      </p:sp>
      <p:sp>
        <p:nvSpPr>
          <p:cNvPr id="137" name="椭圆 136"/>
          <p:cNvSpPr/>
          <p:nvPr/>
        </p:nvSpPr>
        <p:spPr>
          <a:xfrm>
            <a:off x="3535776" y="3125954"/>
            <a:ext cx="461665" cy="461665"/>
          </a:xfrm>
          <a:prstGeom prst="ellipse">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47" name="Oval 126"/>
          <p:cNvSpPr/>
          <p:nvPr/>
        </p:nvSpPr>
        <p:spPr>
          <a:xfrm>
            <a:off x="3646779" y="3231633"/>
            <a:ext cx="239658" cy="250304"/>
          </a:xfrm>
          <a:custGeom>
            <a:avLst/>
            <a:gdLst>
              <a:gd name="connsiteX0" fmla="*/ 250747 w 509195"/>
              <a:gd name="connsiteY0" fmla="*/ 154157 h 531813"/>
              <a:gd name="connsiteX1" fmla="*/ 266746 w 509195"/>
              <a:gd name="connsiteY1" fmla="*/ 170161 h 531813"/>
              <a:gd name="connsiteX2" fmla="*/ 266746 w 509195"/>
              <a:gd name="connsiteY2" fmla="*/ 258468 h 531813"/>
              <a:gd name="connsiteX3" fmla="*/ 360505 w 509195"/>
              <a:gd name="connsiteY3" fmla="*/ 352252 h 531813"/>
              <a:gd name="connsiteX4" fmla="*/ 360505 w 509195"/>
              <a:gd name="connsiteY4" fmla="*/ 374924 h 531813"/>
              <a:gd name="connsiteX5" fmla="*/ 349220 w 509195"/>
              <a:gd name="connsiteY5" fmla="*/ 379639 h 531813"/>
              <a:gd name="connsiteX6" fmla="*/ 337887 w 509195"/>
              <a:gd name="connsiteY6" fmla="*/ 374924 h 531813"/>
              <a:gd name="connsiteX7" fmla="*/ 242604 w 509195"/>
              <a:gd name="connsiteY7" fmla="*/ 279520 h 531813"/>
              <a:gd name="connsiteX8" fmla="*/ 234985 w 509195"/>
              <a:gd name="connsiteY8" fmla="*/ 268470 h 531813"/>
              <a:gd name="connsiteX9" fmla="*/ 234747 w 509195"/>
              <a:gd name="connsiteY9" fmla="*/ 262850 h 531813"/>
              <a:gd name="connsiteX10" fmla="*/ 234747 w 509195"/>
              <a:gd name="connsiteY10" fmla="*/ 170161 h 531813"/>
              <a:gd name="connsiteX11" fmla="*/ 250747 w 509195"/>
              <a:gd name="connsiteY11" fmla="*/ 154157 h 531813"/>
              <a:gd name="connsiteX12" fmla="*/ 120928 w 509195"/>
              <a:gd name="connsiteY12" fmla="*/ 32048 h 531813"/>
              <a:gd name="connsiteX13" fmla="*/ 32006 w 509195"/>
              <a:gd name="connsiteY13" fmla="*/ 120905 h 531813"/>
              <a:gd name="connsiteX14" fmla="*/ 32006 w 509195"/>
              <a:gd name="connsiteY14" fmla="*/ 410908 h 531813"/>
              <a:gd name="connsiteX15" fmla="*/ 120928 w 509195"/>
              <a:gd name="connsiteY15" fmla="*/ 499765 h 531813"/>
              <a:gd name="connsiteX16" fmla="*/ 388219 w 509195"/>
              <a:gd name="connsiteY16" fmla="*/ 499765 h 531813"/>
              <a:gd name="connsiteX17" fmla="*/ 477141 w 509195"/>
              <a:gd name="connsiteY17" fmla="*/ 410908 h 531813"/>
              <a:gd name="connsiteX18" fmla="*/ 477189 w 509195"/>
              <a:gd name="connsiteY18" fmla="*/ 410908 h 531813"/>
              <a:gd name="connsiteX19" fmla="*/ 477189 w 509195"/>
              <a:gd name="connsiteY19" fmla="*/ 120905 h 531813"/>
              <a:gd name="connsiteX20" fmla="*/ 388314 w 509195"/>
              <a:gd name="connsiteY20" fmla="*/ 32048 h 531813"/>
              <a:gd name="connsiteX21" fmla="*/ 120928 w 509195"/>
              <a:gd name="connsiteY21" fmla="*/ 0 h 531813"/>
              <a:gd name="connsiteX22" fmla="*/ 388219 w 509195"/>
              <a:gd name="connsiteY22" fmla="*/ 0 h 531813"/>
              <a:gd name="connsiteX23" fmla="*/ 509195 w 509195"/>
              <a:gd name="connsiteY23" fmla="*/ 120905 h 531813"/>
              <a:gd name="connsiteX24" fmla="*/ 509195 w 509195"/>
              <a:gd name="connsiteY24" fmla="*/ 410908 h 531813"/>
              <a:gd name="connsiteX25" fmla="*/ 388314 w 509195"/>
              <a:gd name="connsiteY25" fmla="*/ 531813 h 531813"/>
              <a:gd name="connsiteX26" fmla="*/ 120928 w 509195"/>
              <a:gd name="connsiteY26" fmla="*/ 531813 h 531813"/>
              <a:gd name="connsiteX27" fmla="*/ 0 w 509195"/>
              <a:gd name="connsiteY27" fmla="*/ 410908 h 531813"/>
              <a:gd name="connsiteX28" fmla="*/ 0 w 509195"/>
              <a:gd name="connsiteY28" fmla="*/ 120905 h 531813"/>
              <a:gd name="connsiteX29" fmla="*/ 120928 w 509195"/>
              <a:gd name="connsiteY29" fmla="*/ 0 h 53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9195" h="531813">
                <a:moveTo>
                  <a:pt x="250747" y="154157"/>
                </a:moveTo>
                <a:cubicBezTo>
                  <a:pt x="259556" y="154157"/>
                  <a:pt x="266746" y="161302"/>
                  <a:pt x="266746" y="170161"/>
                </a:cubicBezTo>
                <a:lnTo>
                  <a:pt x="266746" y="258468"/>
                </a:lnTo>
                <a:lnTo>
                  <a:pt x="360505" y="352252"/>
                </a:lnTo>
                <a:cubicBezTo>
                  <a:pt x="366743" y="358491"/>
                  <a:pt x="366743" y="368684"/>
                  <a:pt x="360505" y="374924"/>
                </a:cubicBezTo>
                <a:cubicBezTo>
                  <a:pt x="357410" y="378067"/>
                  <a:pt x="353315" y="379639"/>
                  <a:pt x="349220" y="379639"/>
                </a:cubicBezTo>
                <a:cubicBezTo>
                  <a:pt x="345077" y="379639"/>
                  <a:pt x="341030" y="378067"/>
                  <a:pt x="337887" y="374924"/>
                </a:cubicBezTo>
                <a:lnTo>
                  <a:pt x="242604" y="279520"/>
                </a:lnTo>
                <a:cubicBezTo>
                  <a:pt x="238604" y="277139"/>
                  <a:pt x="235747" y="273138"/>
                  <a:pt x="234985" y="268470"/>
                </a:cubicBezTo>
                <a:cubicBezTo>
                  <a:pt x="234557" y="266612"/>
                  <a:pt x="234509" y="264755"/>
                  <a:pt x="234747" y="262850"/>
                </a:cubicBezTo>
                <a:lnTo>
                  <a:pt x="234747" y="170161"/>
                </a:lnTo>
                <a:cubicBezTo>
                  <a:pt x="234747" y="161349"/>
                  <a:pt x="241890" y="154157"/>
                  <a:pt x="250747" y="154157"/>
                </a:cubicBezTo>
                <a:close/>
                <a:moveTo>
                  <a:pt x="120928" y="32048"/>
                </a:moveTo>
                <a:cubicBezTo>
                  <a:pt x="71919" y="32048"/>
                  <a:pt x="32006" y="71905"/>
                  <a:pt x="32006" y="120905"/>
                </a:cubicBezTo>
                <a:lnTo>
                  <a:pt x="32006" y="410908"/>
                </a:lnTo>
                <a:cubicBezTo>
                  <a:pt x="32006" y="459908"/>
                  <a:pt x="71919" y="499765"/>
                  <a:pt x="120928" y="499765"/>
                </a:cubicBezTo>
                <a:lnTo>
                  <a:pt x="388219" y="499765"/>
                </a:lnTo>
                <a:cubicBezTo>
                  <a:pt x="437229" y="499765"/>
                  <a:pt x="477141" y="459908"/>
                  <a:pt x="477141" y="410908"/>
                </a:cubicBezTo>
                <a:lnTo>
                  <a:pt x="477189" y="410908"/>
                </a:lnTo>
                <a:lnTo>
                  <a:pt x="477189" y="120905"/>
                </a:lnTo>
                <a:cubicBezTo>
                  <a:pt x="477189" y="71905"/>
                  <a:pt x="437276" y="32048"/>
                  <a:pt x="388314" y="32048"/>
                </a:cubicBezTo>
                <a:close/>
                <a:moveTo>
                  <a:pt x="120928" y="0"/>
                </a:moveTo>
                <a:lnTo>
                  <a:pt x="388219" y="0"/>
                </a:lnTo>
                <a:cubicBezTo>
                  <a:pt x="454899" y="0"/>
                  <a:pt x="509195" y="54238"/>
                  <a:pt x="509195" y="120905"/>
                </a:cubicBezTo>
                <a:lnTo>
                  <a:pt x="509195" y="410908"/>
                </a:lnTo>
                <a:cubicBezTo>
                  <a:pt x="509195" y="477575"/>
                  <a:pt x="454994" y="531813"/>
                  <a:pt x="388314" y="531813"/>
                </a:cubicBezTo>
                <a:lnTo>
                  <a:pt x="120928" y="531813"/>
                </a:lnTo>
                <a:cubicBezTo>
                  <a:pt x="54248" y="531813"/>
                  <a:pt x="0" y="477575"/>
                  <a:pt x="0" y="410908"/>
                </a:cubicBezTo>
                <a:lnTo>
                  <a:pt x="0" y="120905"/>
                </a:lnTo>
                <a:cubicBezTo>
                  <a:pt x="0" y="54238"/>
                  <a:pt x="54248" y="0"/>
                  <a:pt x="1209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40" name="椭圆 139"/>
          <p:cNvSpPr/>
          <p:nvPr/>
        </p:nvSpPr>
        <p:spPr>
          <a:xfrm>
            <a:off x="4041901" y="3125954"/>
            <a:ext cx="461665" cy="461665"/>
          </a:xfrm>
          <a:prstGeom prst="ellipse">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46" name="Oval 126"/>
          <p:cNvSpPr/>
          <p:nvPr/>
        </p:nvSpPr>
        <p:spPr>
          <a:xfrm>
            <a:off x="4152940" y="3231633"/>
            <a:ext cx="239587" cy="250304"/>
          </a:xfrm>
          <a:custGeom>
            <a:avLst/>
            <a:gdLst>
              <a:gd name="connsiteX0" fmla="*/ 253679 w 510088"/>
              <a:gd name="connsiteY0" fmla="*/ 352010 h 532904"/>
              <a:gd name="connsiteX1" fmla="*/ 274110 w 510088"/>
              <a:gd name="connsiteY1" fmla="*/ 371777 h 532904"/>
              <a:gd name="connsiteX2" fmla="*/ 253679 w 510088"/>
              <a:gd name="connsiteY2" fmla="*/ 391543 h 532904"/>
              <a:gd name="connsiteX3" fmla="*/ 233296 w 510088"/>
              <a:gd name="connsiteY3" fmla="*/ 371777 h 532904"/>
              <a:gd name="connsiteX4" fmla="*/ 253679 w 510088"/>
              <a:gd name="connsiteY4" fmla="*/ 352010 h 532904"/>
              <a:gd name="connsiteX5" fmla="*/ 256585 w 510088"/>
              <a:gd name="connsiteY5" fmla="*/ 157728 h 532904"/>
              <a:gd name="connsiteX6" fmla="*/ 307018 w 510088"/>
              <a:gd name="connsiteY6" fmla="*/ 176399 h 532904"/>
              <a:gd name="connsiteX7" fmla="*/ 327020 w 510088"/>
              <a:gd name="connsiteY7" fmla="*/ 222695 h 532904"/>
              <a:gd name="connsiteX8" fmla="*/ 320829 w 510088"/>
              <a:gd name="connsiteY8" fmla="*/ 248463 h 532904"/>
              <a:gd name="connsiteX9" fmla="*/ 296112 w 510088"/>
              <a:gd name="connsiteY9" fmla="*/ 275850 h 532904"/>
              <a:gd name="connsiteX10" fmla="*/ 273491 w 510088"/>
              <a:gd name="connsiteY10" fmla="*/ 300713 h 532904"/>
              <a:gd name="connsiteX11" fmla="*/ 270062 w 510088"/>
              <a:gd name="connsiteY11" fmla="*/ 317193 h 532904"/>
              <a:gd name="connsiteX12" fmla="*/ 252870 w 510088"/>
              <a:gd name="connsiteY12" fmla="*/ 332720 h 532904"/>
              <a:gd name="connsiteX13" fmla="*/ 239869 w 510088"/>
              <a:gd name="connsiteY13" fmla="*/ 327005 h 532904"/>
              <a:gd name="connsiteX14" fmla="*/ 235773 w 510088"/>
              <a:gd name="connsiteY14" fmla="*/ 313668 h 532904"/>
              <a:gd name="connsiteX15" fmla="*/ 241250 w 510088"/>
              <a:gd name="connsiteY15" fmla="*/ 293378 h 532904"/>
              <a:gd name="connsiteX16" fmla="*/ 266205 w 510088"/>
              <a:gd name="connsiteY16" fmla="*/ 260847 h 532904"/>
              <a:gd name="connsiteX17" fmla="*/ 288016 w 510088"/>
              <a:gd name="connsiteY17" fmla="*/ 236460 h 532904"/>
              <a:gd name="connsiteX18" fmla="*/ 291731 w 510088"/>
              <a:gd name="connsiteY18" fmla="*/ 220838 h 532904"/>
              <a:gd name="connsiteX19" fmla="*/ 282254 w 510088"/>
              <a:gd name="connsiteY19" fmla="*/ 197928 h 532904"/>
              <a:gd name="connsiteX20" fmla="*/ 255584 w 510088"/>
              <a:gd name="connsiteY20" fmla="*/ 189259 h 532904"/>
              <a:gd name="connsiteX21" fmla="*/ 216961 w 510088"/>
              <a:gd name="connsiteY21" fmla="*/ 223648 h 532904"/>
              <a:gd name="connsiteX22" fmla="*/ 200102 w 510088"/>
              <a:gd name="connsiteY22" fmla="*/ 237651 h 532904"/>
              <a:gd name="connsiteX23" fmla="*/ 187292 w 510088"/>
              <a:gd name="connsiteY23" fmla="*/ 232173 h 532904"/>
              <a:gd name="connsiteX24" fmla="*/ 183101 w 510088"/>
              <a:gd name="connsiteY24" fmla="*/ 219409 h 532904"/>
              <a:gd name="connsiteX25" fmla="*/ 187625 w 510088"/>
              <a:gd name="connsiteY25" fmla="*/ 199642 h 532904"/>
              <a:gd name="connsiteX26" fmla="*/ 203817 w 510088"/>
              <a:gd name="connsiteY26" fmla="*/ 176399 h 532904"/>
              <a:gd name="connsiteX27" fmla="*/ 228677 w 510088"/>
              <a:gd name="connsiteY27" fmla="*/ 162205 h 532904"/>
              <a:gd name="connsiteX28" fmla="*/ 256585 w 510088"/>
              <a:gd name="connsiteY28" fmla="*/ 157728 h 532904"/>
              <a:gd name="connsiteX29" fmla="*/ 121141 w 510088"/>
              <a:gd name="connsiteY29" fmla="*/ 32143 h 532904"/>
              <a:gd name="connsiteX30" fmla="*/ 32095 w 510088"/>
              <a:gd name="connsiteY30" fmla="*/ 121190 h 532904"/>
              <a:gd name="connsiteX31" fmla="*/ 32095 w 510088"/>
              <a:gd name="connsiteY31" fmla="*/ 411761 h 532904"/>
              <a:gd name="connsiteX32" fmla="*/ 121141 w 510088"/>
              <a:gd name="connsiteY32" fmla="*/ 500809 h 532904"/>
              <a:gd name="connsiteX33" fmla="*/ 388995 w 510088"/>
              <a:gd name="connsiteY33" fmla="*/ 500809 h 532904"/>
              <a:gd name="connsiteX34" fmla="*/ 478041 w 510088"/>
              <a:gd name="connsiteY34" fmla="*/ 411761 h 532904"/>
              <a:gd name="connsiteX35" fmla="*/ 478041 w 510088"/>
              <a:gd name="connsiteY35" fmla="*/ 121190 h 532904"/>
              <a:gd name="connsiteX36" fmla="*/ 388995 w 510088"/>
              <a:gd name="connsiteY36" fmla="*/ 32143 h 532904"/>
              <a:gd name="connsiteX37" fmla="*/ 121141 w 510088"/>
              <a:gd name="connsiteY37" fmla="*/ 0 h 532904"/>
              <a:gd name="connsiteX38" fmla="*/ 388995 w 510088"/>
              <a:gd name="connsiteY38" fmla="*/ 0 h 532904"/>
              <a:gd name="connsiteX39" fmla="*/ 510088 w 510088"/>
              <a:gd name="connsiteY39" fmla="*/ 121190 h 532904"/>
              <a:gd name="connsiteX40" fmla="*/ 510088 w 510088"/>
              <a:gd name="connsiteY40" fmla="*/ 411761 h 532904"/>
              <a:gd name="connsiteX41" fmla="*/ 388995 w 510088"/>
              <a:gd name="connsiteY41" fmla="*/ 532904 h 532904"/>
              <a:gd name="connsiteX42" fmla="*/ 121141 w 510088"/>
              <a:gd name="connsiteY42" fmla="*/ 532904 h 532904"/>
              <a:gd name="connsiteX43" fmla="*/ 0 w 510088"/>
              <a:gd name="connsiteY43" fmla="*/ 411761 h 532904"/>
              <a:gd name="connsiteX44" fmla="*/ 0 w 510088"/>
              <a:gd name="connsiteY44" fmla="*/ 121143 h 532904"/>
              <a:gd name="connsiteX45" fmla="*/ 121141 w 510088"/>
              <a:gd name="connsiteY45"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0088" h="532904">
                <a:moveTo>
                  <a:pt x="253679" y="352010"/>
                </a:moveTo>
                <a:cubicBezTo>
                  <a:pt x="265014" y="352010"/>
                  <a:pt x="274110" y="360869"/>
                  <a:pt x="274110" y="371777"/>
                </a:cubicBezTo>
                <a:cubicBezTo>
                  <a:pt x="274110" y="382684"/>
                  <a:pt x="264966" y="391543"/>
                  <a:pt x="253679" y="391543"/>
                </a:cubicBezTo>
                <a:cubicBezTo>
                  <a:pt x="242440" y="391543"/>
                  <a:pt x="233296" y="382684"/>
                  <a:pt x="233296" y="371777"/>
                </a:cubicBezTo>
                <a:cubicBezTo>
                  <a:pt x="233296" y="360869"/>
                  <a:pt x="242440" y="352010"/>
                  <a:pt x="253679" y="352010"/>
                </a:cubicBezTo>
                <a:close/>
                <a:moveTo>
                  <a:pt x="256585" y="157728"/>
                </a:moveTo>
                <a:cubicBezTo>
                  <a:pt x="275777" y="157728"/>
                  <a:pt x="292731" y="164015"/>
                  <a:pt x="307018" y="176399"/>
                </a:cubicBezTo>
                <a:cubicBezTo>
                  <a:pt x="320353" y="187925"/>
                  <a:pt x="327163" y="203500"/>
                  <a:pt x="327020" y="222695"/>
                </a:cubicBezTo>
                <a:cubicBezTo>
                  <a:pt x="327020" y="232555"/>
                  <a:pt x="324925" y="241223"/>
                  <a:pt x="320829" y="248463"/>
                </a:cubicBezTo>
                <a:cubicBezTo>
                  <a:pt x="316829" y="255512"/>
                  <a:pt x="308828" y="264419"/>
                  <a:pt x="296112" y="275850"/>
                </a:cubicBezTo>
                <a:cubicBezTo>
                  <a:pt x="280730" y="290091"/>
                  <a:pt x="275301" y="297236"/>
                  <a:pt x="273491" y="300713"/>
                </a:cubicBezTo>
                <a:cubicBezTo>
                  <a:pt x="271729" y="304142"/>
                  <a:pt x="270538" y="309667"/>
                  <a:pt x="270062" y="317193"/>
                </a:cubicBezTo>
                <a:cubicBezTo>
                  <a:pt x="269443" y="325861"/>
                  <a:pt x="261918" y="332720"/>
                  <a:pt x="252870" y="332720"/>
                </a:cubicBezTo>
                <a:cubicBezTo>
                  <a:pt x="247869" y="332720"/>
                  <a:pt x="243155" y="330624"/>
                  <a:pt x="239869" y="327005"/>
                </a:cubicBezTo>
                <a:cubicBezTo>
                  <a:pt x="236582" y="323385"/>
                  <a:pt x="235106" y="318479"/>
                  <a:pt x="235773" y="313668"/>
                </a:cubicBezTo>
                <a:cubicBezTo>
                  <a:pt x="236821" y="306095"/>
                  <a:pt x="238678" y="299284"/>
                  <a:pt x="241250" y="293378"/>
                </a:cubicBezTo>
                <a:cubicBezTo>
                  <a:pt x="245155" y="284233"/>
                  <a:pt x="253346" y="273611"/>
                  <a:pt x="266205" y="260847"/>
                </a:cubicBezTo>
                <a:cubicBezTo>
                  <a:pt x="277920" y="249177"/>
                  <a:pt x="285254" y="240985"/>
                  <a:pt x="288016" y="236460"/>
                </a:cubicBezTo>
                <a:cubicBezTo>
                  <a:pt x="290493" y="232459"/>
                  <a:pt x="291731" y="227220"/>
                  <a:pt x="291731" y="220838"/>
                </a:cubicBezTo>
                <a:cubicBezTo>
                  <a:pt x="291731" y="211169"/>
                  <a:pt x="288635" y="203643"/>
                  <a:pt x="282254" y="197928"/>
                </a:cubicBezTo>
                <a:cubicBezTo>
                  <a:pt x="275777" y="192117"/>
                  <a:pt x="267014" y="189259"/>
                  <a:pt x="255584" y="189259"/>
                </a:cubicBezTo>
                <a:cubicBezTo>
                  <a:pt x="233487" y="189259"/>
                  <a:pt x="220914" y="200500"/>
                  <a:pt x="216961" y="223648"/>
                </a:cubicBezTo>
                <a:cubicBezTo>
                  <a:pt x="215580" y="231745"/>
                  <a:pt x="208484" y="237651"/>
                  <a:pt x="200102" y="237651"/>
                </a:cubicBezTo>
                <a:cubicBezTo>
                  <a:pt x="195150" y="237651"/>
                  <a:pt x="190530" y="235698"/>
                  <a:pt x="187292" y="232173"/>
                </a:cubicBezTo>
                <a:cubicBezTo>
                  <a:pt x="184101" y="228697"/>
                  <a:pt x="182529" y="224076"/>
                  <a:pt x="183101" y="219409"/>
                </a:cubicBezTo>
                <a:cubicBezTo>
                  <a:pt x="183958" y="211645"/>
                  <a:pt x="185482" y="204977"/>
                  <a:pt x="187625" y="199642"/>
                </a:cubicBezTo>
                <a:cubicBezTo>
                  <a:pt x="189816" y="194308"/>
                  <a:pt x="194816" y="184115"/>
                  <a:pt x="203817" y="176399"/>
                </a:cubicBezTo>
                <a:cubicBezTo>
                  <a:pt x="211199" y="170017"/>
                  <a:pt x="219581" y="165254"/>
                  <a:pt x="228677" y="162205"/>
                </a:cubicBezTo>
                <a:cubicBezTo>
                  <a:pt x="237678" y="159252"/>
                  <a:pt x="247060" y="157728"/>
                  <a:pt x="256585" y="157728"/>
                </a:cubicBezTo>
                <a:close/>
                <a:moveTo>
                  <a:pt x="121141" y="32143"/>
                </a:moveTo>
                <a:cubicBezTo>
                  <a:pt x="71999" y="32143"/>
                  <a:pt x="32095" y="72048"/>
                  <a:pt x="32095" y="121190"/>
                </a:cubicBezTo>
                <a:lnTo>
                  <a:pt x="32095" y="411761"/>
                </a:lnTo>
                <a:cubicBezTo>
                  <a:pt x="32095" y="460856"/>
                  <a:pt x="71999" y="500809"/>
                  <a:pt x="121141" y="500809"/>
                </a:cubicBezTo>
                <a:lnTo>
                  <a:pt x="388995" y="500809"/>
                </a:lnTo>
                <a:cubicBezTo>
                  <a:pt x="438089" y="500809"/>
                  <a:pt x="478041" y="460856"/>
                  <a:pt x="478041" y="411761"/>
                </a:cubicBezTo>
                <a:lnTo>
                  <a:pt x="478041" y="121190"/>
                </a:lnTo>
                <a:cubicBezTo>
                  <a:pt x="478041" y="72048"/>
                  <a:pt x="438089" y="32143"/>
                  <a:pt x="388995" y="32143"/>
                </a:cubicBezTo>
                <a:close/>
                <a:moveTo>
                  <a:pt x="121141" y="0"/>
                </a:moveTo>
                <a:lnTo>
                  <a:pt x="388995" y="0"/>
                </a:lnTo>
                <a:cubicBezTo>
                  <a:pt x="455756" y="0"/>
                  <a:pt x="510088" y="54333"/>
                  <a:pt x="510088" y="121190"/>
                </a:cubicBezTo>
                <a:lnTo>
                  <a:pt x="510088" y="411761"/>
                </a:lnTo>
                <a:cubicBezTo>
                  <a:pt x="510088" y="478571"/>
                  <a:pt x="455756" y="532904"/>
                  <a:pt x="388995" y="532904"/>
                </a:cubicBezTo>
                <a:lnTo>
                  <a:pt x="121141" y="532904"/>
                </a:lnTo>
                <a:cubicBezTo>
                  <a:pt x="54332" y="532904"/>
                  <a:pt x="0" y="478571"/>
                  <a:pt x="0" y="411761"/>
                </a:cubicBezTo>
                <a:lnTo>
                  <a:pt x="0" y="121143"/>
                </a:lnTo>
                <a:cubicBezTo>
                  <a:pt x="0" y="54333"/>
                  <a:pt x="54332"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43" name="椭圆 142"/>
          <p:cNvSpPr/>
          <p:nvPr/>
        </p:nvSpPr>
        <p:spPr>
          <a:xfrm>
            <a:off x="4548027" y="3125954"/>
            <a:ext cx="461665" cy="461665"/>
          </a:xfrm>
          <a:prstGeom prst="ellipse">
            <a:avLst/>
          </a:prstGeom>
          <a:solidFill>
            <a:srgbClr val="584E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45" name="Oval 126"/>
          <p:cNvSpPr/>
          <p:nvPr/>
        </p:nvSpPr>
        <p:spPr>
          <a:xfrm>
            <a:off x="4659066" y="3231633"/>
            <a:ext cx="239587" cy="250304"/>
          </a:xfrm>
          <a:custGeom>
            <a:avLst/>
            <a:gdLst>
              <a:gd name="connsiteX0" fmla="*/ 244584 w 510088"/>
              <a:gd name="connsiteY0" fmla="*/ 269606 h 532904"/>
              <a:gd name="connsiteX1" fmla="*/ 203537 w 510088"/>
              <a:gd name="connsiteY1" fmla="*/ 310696 h 532904"/>
              <a:gd name="connsiteX2" fmla="*/ 244584 w 510088"/>
              <a:gd name="connsiteY2" fmla="*/ 351739 h 532904"/>
              <a:gd name="connsiteX3" fmla="*/ 285679 w 510088"/>
              <a:gd name="connsiteY3" fmla="*/ 310696 h 532904"/>
              <a:gd name="connsiteX4" fmla="*/ 244584 w 510088"/>
              <a:gd name="connsiteY4" fmla="*/ 269606 h 532904"/>
              <a:gd name="connsiteX5" fmla="*/ 333059 w 510088"/>
              <a:gd name="connsiteY5" fmla="*/ 135861 h 532904"/>
              <a:gd name="connsiteX6" fmla="*/ 344868 w 510088"/>
              <a:gd name="connsiteY6" fmla="*/ 137432 h 532904"/>
              <a:gd name="connsiteX7" fmla="*/ 352059 w 510088"/>
              <a:gd name="connsiteY7" fmla="*/ 146955 h 532904"/>
              <a:gd name="connsiteX8" fmla="*/ 341059 w 510088"/>
              <a:gd name="connsiteY8" fmla="*/ 166048 h 532904"/>
              <a:gd name="connsiteX9" fmla="*/ 319773 w 510088"/>
              <a:gd name="connsiteY9" fmla="*/ 171761 h 532904"/>
              <a:gd name="connsiteX10" fmla="*/ 316964 w 510088"/>
              <a:gd name="connsiteY10" fmla="*/ 175380 h 532904"/>
              <a:gd name="connsiteX11" fmla="*/ 316964 w 510088"/>
              <a:gd name="connsiteY11" fmla="*/ 306792 h 532904"/>
              <a:gd name="connsiteX12" fmla="*/ 317059 w 510088"/>
              <a:gd name="connsiteY12" fmla="*/ 310696 h 532904"/>
              <a:gd name="connsiteX13" fmla="*/ 244536 w 510088"/>
              <a:gd name="connsiteY13" fmla="*/ 383211 h 532904"/>
              <a:gd name="connsiteX14" fmla="*/ 191585 w 510088"/>
              <a:gd name="connsiteY14" fmla="*/ 360262 h 532904"/>
              <a:gd name="connsiteX15" fmla="*/ 172157 w 510088"/>
              <a:gd name="connsiteY15" fmla="*/ 305840 h 532904"/>
              <a:gd name="connsiteX16" fmla="*/ 237441 w 510088"/>
              <a:gd name="connsiteY16" fmla="*/ 238467 h 532904"/>
              <a:gd name="connsiteX17" fmla="*/ 285774 w 510088"/>
              <a:gd name="connsiteY17" fmla="*/ 251037 h 532904"/>
              <a:gd name="connsiteX18" fmla="*/ 285774 w 510088"/>
              <a:gd name="connsiteY18" fmla="*/ 166238 h 532904"/>
              <a:gd name="connsiteX19" fmla="*/ 302869 w 510088"/>
              <a:gd name="connsiteY19" fmla="*/ 143955 h 532904"/>
              <a:gd name="connsiteX20" fmla="*/ 121141 w 510088"/>
              <a:gd name="connsiteY20" fmla="*/ 32143 h 532904"/>
              <a:gd name="connsiteX21" fmla="*/ 32095 w 510088"/>
              <a:gd name="connsiteY21" fmla="*/ 121191 h 532904"/>
              <a:gd name="connsiteX22" fmla="*/ 32095 w 510088"/>
              <a:gd name="connsiteY22" fmla="*/ 411762 h 532904"/>
              <a:gd name="connsiteX23" fmla="*/ 121141 w 510088"/>
              <a:gd name="connsiteY23" fmla="*/ 500809 h 532904"/>
              <a:gd name="connsiteX24" fmla="*/ 388995 w 510088"/>
              <a:gd name="connsiteY24" fmla="*/ 500809 h 532904"/>
              <a:gd name="connsiteX25" fmla="*/ 478041 w 510088"/>
              <a:gd name="connsiteY25" fmla="*/ 411762 h 532904"/>
              <a:gd name="connsiteX26" fmla="*/ 478041 w 510088"/>
              <a:gd name="connsiteY26" fmla="*/ 121191 h 532904"/>
              <a:gd name="connsiteX27" fmla="*/ 388995 w 510088"/>
              <a:gd name="connsiteY27" fmla="*/ 32143 h 532904"/>
              <a:gd name="connsiteX28" fmla="*/ 121141 w 510088"/>
              <a:gd name="connsiteY28" fmla="*/ 0 h 532904"/>
              <a:gd name="connsiteX29" fmla="*/ 388995 w 510088"/>
              <a:gd name="connsiteY29" fmla="*/ 0 h 532904"/>
              <a:gd name="connsiteX30" fmla="*/ 510088 w 510088"/>
              <a:gd name="connsiteY30" fmla="*/ 121191 h 532904"/>
              <a:gd name="connsiteX31" fmla="*/ 510088 w 510088"/>
              <a:gd name="connsiteY31" fmla="*/ 411762 h 532904"/>
              <a:gd name="connsiteX32" fmla="*/ 388995 w 510088"/>
              <a:gd name="connsiteY32" fmla="*/ 532904 h 532904"/>
              <a:gd name="connsiteX33" fmla="*/ 121141 w 510088"/>
              <a:gd name="connsiteY33" fmla="*/ 532904 h 532904"/>
              <a:gd name="connsiteX34" fmla="*/ 0 w 510088"/>
              <a:gd name="connsiteY34" fmla="*/ 411762 h 532904"/>
              <a:gd name="connsiteX35" fmla="*/ 0 w 510088"/>
              <a:gd name="connsiteY35" fmla="*/ 121143 h 532904"/>
              <a:gd name="connsiteX36" fmla="*/ 121141 w 510088"/>
              <a:gd name="connsiteY36" fmla="*/ 0 h 53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0088" h="532904">
                <a:moveTo>
                  <a:pt x="244584" y="269606"/>
                </a:moveTo>
                <a:cubicBezTo>
                  <a:pt x="221965" y="269606"/>
                  <a:pt x="203537" y="288080"/>
                  <a:pt x="203537" y="310696"/>
                </a:cubicBezTo>
                <a:cubicBezTo>
                  <a:pt x="203537" y="333313"/>
                  <a:pt x="221965" y="351739"/>
                  <a:pt x="244584" y="351739"/>
                </a:cubicBezTo>
                <a:cubicBezTo>
                  <a:pt x="267203" y="351739"/>
                  <a:pt x="285679" y="333360"/>
                  <a:pt x="285679" y="310696"/>
                </a:cubicBezTo>
                <a:cubicBezTo>
                  <a:pt x="285679" y="288080"/>
                  <a:pt x="267203" y="269606"/>
                  <a:pt x="244584" y="269606"/>
                </a:cubicBezTo>
                <a:close/>
                <a:moveTo>
                  <a:pt x="333059" y="135861"/>
                </a:moveTo>
                <a:cubicBezTo>
                  <a:pt x="337011" y="134813"/>
                  <a:pt x="341249" y="135337"/>
                  <a:pt x="344868" y="137432"/>
                </a:cubicBezTo>
                <a:cubicBezTo>
                  <a:pt x="348487" y="139479"/>
                  <a:pt x="351059" y="142907"/>
                  <a:pt x="352059" y="146955"/>
                </a:cubicBezTo>
                <a:cubicBezTo>
                  <a:pt x="354344" y="155192"/>
                  <a:pt x="349392" y="163762"/>
                  <a:pt x="341059" y="166048"/>
                </a:cubicBezTo>
                <a:lnTo>
                  <a:pt x="319773" y="171761"/>
                </a:lnTo>
                <a:cubicBezTo>
                  <a:pt x="318107" y="172190"/>
                  <a:pt x="316964" y="173666"/>
                  <a:pt x="316964" y="175380"/>
                </a:cubicBezTo>
                <a:lnTo>
                  <a:pt x="316964" y="306792"/>
                </a:lnTo>
                <a:cubicBezTo>
                  <a:pt x="317011" y="307935"/>
                  <a:pt x="317059" y="309316"/>
                  <a:pt x="317059" y="310696"/>
                </a:cubicBezTo>
                <a:cubicBezTo>
                  <a:pt x="317059" y="350691"/>
                  <a:pt x="284536" y="383211"/>
                  <a:pt x="244536" y="383211"/>
                </a:cubicBezTo>
                <a:cubicBezTo>
                  <a:pt x="224584" y="383211"/>
                  <a:pt x="205299" y="374831"/>
                  <a:pt x="191585" y="360262"/>
                </a:cubicBezTo>
                <a:cubicBezTo>
                  <a:pt x="177728" y="345454"/>
                  <a:pt x="170823" y="326171"/>
                  <a:pt x="172157" y="305840"/>
                </a:cubicBezTo>
                <a:cubicBezTo>
                  <a:pt x="174442" y="270797"/>
                  <a:pt x="202489" y="241800"/>
                  <a:pt x="237441" y="238467"/>
                </a:cubicBezTo>
                <a:cubicBezTo>
                  <a:pt x="254631" y="236801"/>
                  <a:pt x="271774" y="241324"/>
                  <a:pt x="285774" y="251037"/>
                </a:cubicBezTo>
                <a:lnTo>
                  <a:pt x="285774" y="166238"/>
                </a:lnTo>
                <a:cubicBezTo>
                  <a:pt x="285774" y="155811"/>
                  <a:pt x="292821" y="146669"/>
                  <a:pt x="302869" y="143955"/>
                </a:cubicBezTo>
                <a:close/>
                <a:moveTo>
                  <a:pt x="121141" y="32143"/>
                </a:moveTo>
                <a:cubicBezTo>
                  <a:pt x="71999" y="32143"/>
                  <a:pt x="32095" y="72048"/>
                  <a:pt x="32095" y="121191"/>
                </a:cubicBezTo>
                <a:lnTo>
                  <a:pt x="32095" y="411762"/>
                </a:lnTo>
                <a:cubicBezTo>
                  <a:pt x="32095" y="460857"/>
                  <a:pt x="71999" y="500809"/>
                  <a:pt x="121141" y="500809"/>
                </a:cubicBezTo>
                <a:lnTo>
                  <a:pt x="388995" y="500809"/>
                </a:lnTo>
                <a:cubicBezTo>
                  <a:pt x="438089" y="500809"/>
                  <a:pt x="478041" y="460857"/>
                  <a:pt x="478041" y="411762"/>
                </a:cubicBezTo>
                <a:lnTo>
                  <a:pt x="478041" y="121191"/>
                </a:lnTo>
                <a:cubicBezTo>
                  <a:pt x="478041" y="72048"/>
                  <a:pt x="438089" y="32143"/>
                  <a:pt x="388995" y="32143"/>
                </a:cubicBezTo>
                <a:close/>
                <a:moveTo>
                  <a:pt x="121141" y="0"/>
                </a:moveTo>
                <a:lnTo>
                  <a:pt x="388995" y="0"/>
                </a:lnTo>
                <a:cubicBezTo>
                  <a:pt x="455756" y="0"/>
                  <a:pt x="510088" y="54334"/>
                  <a:pt x="510088" y="121191"/>
                </a:cubicBezTo>
                <a:lnTo>
                  <a:pt x="510088" y="411762"/>
                </a:lnTo>
                <a:cubicBezTo>
                  <a:pt x="510088" y="478571"/>
                  <a:pt x="455756" y="532904"/>
                  <a:pt x="388995" y="532904"/>
                </a:cubicBezTo>
                <a:lnTo>
                  <a:pt x="121141" y="532904"/>
                </a:lnTo>
                <a:cubicBezTo>
                  <a:pt x="54333" y="532904"/>
                  <a:pt x="0" y="478571"/>
                  <a:pt x="0" y="411762"/>
                </a:cubicBezTo>
                <a:lnTo>
                  <a:pt x="0" y="121143"/>
                </a:lnTo>
                <a:cubicBezTo>
                  <a:pt x="0" y="54334"/>
                  <a:pt x="54333" y="0"/>
                  <a:pt x="1211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anrope SemiBold" charset="0"/>
            </a:endParaRPr>
          </a:p>
        </p:txBody>
      </p:sp>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1" name="Freeform 5"/>
          <p:cNvSpPr/>
          <p:nvPr/>
        </p:nvSpPr>
        <p:spPr bwMode="auto">
          <a:xfrm>
            <a:off x="6657151" y="1250645"/>
            <a:ext cx="84473" cy="815802"/>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27" name="Freeform 6"/>
          <p:cNvSpPr/>
          <p:nvPr/>
        </p:nvSpPr>
        <p:spPr bwMode="auto">
          <a:xfrm>
            <a:off x="6657151" y="1250645"/>
            <a:ext cx="84473" cy="815802"/>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1" name="Freeform 7"/>
          <p:cNvSpPr>
            <a:spLocks noEditPoints="1"/>
          </p:cNvSpPr>
          <p:nvPr/>
        </p:nvSpPr>
        <p:spPr bwMode="auto">
          <a:xfrm>
            <a:off x="6594665" y="5489345"/>
            <a:ext cx="211762" cy="211762"/>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38" name="Rectangle 10"/>
          <p:cNvSpPr>
            <a:spLocks noChangeArrowheads="1"/>
          </p:cNvSpPr>
          <p:nvPr/>
        </p:nvSpPr>
        <p:spPr bwMode="auto">
          <a:xfrm>
            <a:off x="8463488" y="2719090"/>
            <a:ext cx="2630114" cy="3406697"/>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39" name="Rectangle 11"/>
          <p:cNvSpPr>
            <a:spLocks noChangeArrowheads="1"/>
          </p:cNvSpPr>
          <p:nvPr/>
        </p:nvSpPr>
        <p:spPr bwMode="auto">
          <a:xfrm>
            <a:off x="6959172" y="5333127"/>
            <a:ext cx="2059755" cy="367979"/>
          </a:xfrm>
          <a:prstGeom prst="rect">
            <a:avLst/>
          </a:prstGeom>
          <a:solidFill>
            <a:srgbClr val="5ABA47"/>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151" name="组合 150"/>
          <p:cNvGrpSpPr/>
          <p:nvPr/>
        </p:nvGrpSpPr>
        <p:grpSpPr>
          <a:xfrm>
            <a:off x="10930246" y="2270108"/>
            <a:ext cx="444352" cy="713972"/>
            <a:chOff x="10731248" y="2049954"/>
            <a:chExt cx="463947" cy="745456"/>
          </a:xfrm>
        </p:grpSpPr>
        <p:sp>
          <p:nvSpPr>
            <p:cNvPr id="152"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56"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57"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58"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59"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0"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1"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2"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3"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4"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5"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6"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7"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8"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69"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0"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1"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2"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3"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4"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5"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6"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7"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8"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79"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0"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1"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2"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3"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4"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5"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6"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7"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8"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89"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0"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1"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2"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3"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4"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5"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6"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7"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8"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99"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00"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01"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202"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sp>
        <p:nvSpPr>
          <p:cNvPr id="203" name="矩形 202"/>
          <p:cNvSpPr/>
          <p:nvPr/>
        </p:nvSpPr>
        <p:spPr>
          <a:xfrm>
            <a:off x="5933923" y="2461521"/>
            <a:ext cx="1683676" cy="369332"/>
          </a:xfrm>
          <a:prstGeom prst="rect">
            <a:avLst/>
          </a:prstGeom>
        </p:spPr>
        <p:txBody>
          <a:bodyPr wrap="square">
            <a:spAutoFit/>
          </a:bodyPr>
          <a:lstStyle/>
          <a:p>
            <a:pPr algn="ctr"/>
            <a:r>
              <a:rPr lang="en-US" altLang="zh-CN" dirty="0" err="1">
                <a:solidFill>
                  <a:schemeClr val="bg1"/>
                </a:solidFill>
                <a:latin typeface="Hubot-Sans Black Italic" charset="0"/>
                <a:cs typeface="Manrope SemiBold" charset="0"/>
              </a:rPr>
              <a:t>20XX</a:t>
            </a:r>
            <a:r>
              <a:rPr lang="en-US" altLang="zh-CN" dirty="0">
                <a:solidFill>
                  <a:schemeClr val="bg1"/>
                </a:solidFill>
                <a:latin typeface="Hubot-Sans Black Italic" charset="0"/>
                <a:cs typeface="Manrope SemiBold" charset="0"/>
              </a:rPr>
              <a:t>-WPS</a:t>
            </a:r>
            <a:endParaRPr lang="zh-CN" altLang="en-US" dirty="0">
              <a:solidFill>
                <a:schemeClr val="bg1"/>
              </a:solidFill>
              <a:latin typeface="Hubot-Sans Black Italic" charset="0"/>
              <a:cs typeface="Manrope SemiBold" charset="0"/>
            </a:endParaRPr>
          </a:p>
        </p:txBody>
      </p:sp>
      <p:sp>
        <p:nvSpPr>
          <p:cNvPr id="204" name="矩形 203"/>
          <p:cNvSpPr/>
          <p:nvPr/>
        </p:nvSpPr>
        <p:spPr>
          <a:xfrm>
            <a:off x="8597900" y="5710580"/>
            <a:ext cx="2100046" cy="369332"/>
          </a:xfrm>
          <a:prstGeom prst="rect">
            <a:avLst/>
          </a:prstGeom>
          <a:solidFill>
            <a:srgbClr val="5ABA47"/>
          </a:solidFill>
        </p:spPr>
        <p:txBody>
          <a:bodyPr wrap="square">
            <a:spAutoFit/>
          </a:bodyPr>
          <a:lstStyle/>
          <a:p>
            <a:pPr algn="dist"/>
            <a:r>
              <a:rPr lang="zh-CN" altLang="en-US" dirty="0">
                <a:solidFill>
                  <a:srgbClr val="584E8F"/>
                </a:solidFill>
                <a:latin typeface="Hubot-Sans Black Italic" charset="0"/>
                <a:cs typeface="Manrope SemiBold" charset="0"/>
              </a:rPr>
              <a:t>Conclusion</a:t>
            </a:r>
            <a:endParaRPr lang="zh-CN" altLang="en-US" dirty="0">
              <a:solidFill>
                <a:srgbClr val="584E8F"/>
              </a:solidFill>
              <a:latin typeface="Hubot-Sans Black Italic" charset="0"/>
              <a:cs typeface="Manrope SemiBold" charset="0"/>
            </a:endParaRPr>
          </a:p>
        </p:txBody>
      </p:sp>
      <p:pic>
        <p:nvPicPr>
          <p:cNvPr id="2" name="Picture 1" descr="images (1)"/>
          <p:cNvPicPr>
            <a:picLocks noChangeAspect="1"/>
          </p:cNvPicPr>
          <p:nvPr/>
        </p:nvPicPr>
        <p:blipFill>
          <a:blip r:embed="rId4"/>
          <a:stretch>
            <a:fillRect/>
          </a:stretch>
        </p:blipFill>
        <p:spPr>
          <a:xfrm>
            <a:off x="6958965" y="2465705"/>
            <a:ext cx="4410710" cy="2924810"/>
          </a:xfrm>
          <a:prstGeom prst="rect">
            <a:avLst/>
          </a:prstGeom>
        </p:spPr>
      </p:pic>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942822" y="5702042"/>
            <a:ext cx="222095" cy="22209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4" name="Rectangle 9"/>
          <p:cNvSpPr>
            <a:spLocks noChangeArrowheads="1"/>
          </p:cNvSpPr>
          <p:nvPr/>
        </p:nvSpPr>
        <p:spPr bwMode="auto">
          <a:xfrm>
            <a:off x="248920" y="1831340"/>
            <a:ext cx="4794885" cy="4645025"/>
          </a:xfrm>
          <a:prstGeom prst="rect">
            <a:avLst/>
          </a:pr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5" name="Rectangle 10"/>
          <p:cNvSpPr>
            <a:spLocks noChangeArrowheads="1"/>
          </p:cNvSpPr>
          <p:nvPr/>
        </p:nvSpPr>
        <p:spPr bwMode="auto">
          <a:xfrm>
            <a:off x="2664460" y="2439670"/>
            <a:ext cx="2379980" cy="3225165"/>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6" name="Rectangle 11"/>
          <p:cNvSpPr>
            <a:spLocks noChangeArrowheads="1"/>
          </p:cNvSpPr>
          <p:nvPr/>
        </p:nvSpPr>
        <p:spPr bwMode="auto">
          <a:xfrm>
            <a:off x="1325115" y="5538202"/>
            <a:ext cx="2160260" cy="385934"/>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7" name="Rectangle 12"/>
          <p:cNvSpPr>
            <a:spLocks noChangeArrowheads="1"/>
          </p:cNvSpPr>
          <p:nvPr/>
        </p:nvSpPr>
        <p:spPr bwMode="auto">
          <a:xfrm>
            <a:off x="937967" y="3375514"/>
            <a:ext cx="387148" cy="2162688"/>
          </a:xfrm>
          <a:prstGeom prst="rect">
            <a:avLst/>
          </a:prstGeom>
          <a:solidFill>
            <a:srgbClr val="FB954C"/>
          </a:solidFill>
          <a:ln>
            <a:noFill/>
          </a:ln>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1275559" y="1363315"/>
            <a:ext cx="466034" cy="748810"/>
            <a:chOff x="10731248" y="2049954"/>
            <a:chExt cx="463947" cy="745456"/>
          </a:xfrm>
          <a:solidFill>
            <a:srgbClr val="FB954C"/>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24" name="图形 12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75657" y="6089668"/>
            <a:ext cx="423435" cy="675785"/>
          </a:xfrm>
          <a:prstGeom prst="rect">
            <a:avLst/>
          </a:prstGeom>
        </p:spPr>
      </p:pic>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1" name="矩形 120"/>
          <p:cNvSpPr/>
          <p:nvPr/>
        </p:nvSpPr>
        <p:spPr>
          <a:xfrm>
            <a:off x="6513195" y="1088390"/>
            <a:ext cx="2696210" cy="1719580"/>
          </a:xfrm>
          <a:prstGeom prst="rect">
            <a:avLst/>
          </a:prstGeom>
        </p:spPr>
        <p:txBody>
          <a:bodyPr wrap="square">
            <a:noAutofit/>
          </a:bodyPr>
          <a:lstStyle/>
          <a:p>
            <a:endParaRPr lang="zh-CN" altLang="en-US" sz="2400" dirty="0">
              <a:solidFill>
                <a:srgbClr val="FB954C"/>
              </a:solidFill>
              <a:latin typeface="Hubot-Sans Black Italic" charset="0"/>
              <a:cs typeface="Manrope SemiBold" charset="0"/>
            </a:endParaRPr>
          </a:p>
        </p:txBody>
      </p:sp>
      <p:sp>
        <p:nvSpPr>
          <p:cNvPr id="127" name="矩形 126"/>
          <p:cNvSpPr/>
          <p:nvPr/>
        </p:nvSpPr>
        <p:spPr>
          <a:xfrm>
            <a:off x="6465155" y="1644546"/>
            <a:ext cx="4810641" cy="584775"/>
          </a:xfrm>
          <a:prstGeom prst="rect">
            <a:avLst/>
          </a:prstGeom>
        </p:spPr>
        <p:txBody>
          <a:bodyPr wrap="square">
            <a:spAutoFit/>
          </a:bodyPr>
          <a:lstStyle/>
          <a:p>
            <a:r>
              <a:rPr lang="zh-CN" altLang="en-US" sz="3200" dirty="0">
                <a:solidFill>
                  <a:srgbClr val="584E8F"/>
                </a:solidFill>
                <a:latin typeface="Hubot-Sans Black Italic" charset="0"/>
                <a:cs typeface="Manrope SemiBold" charset="0"/>
              </a:rPr>
              <a:t>Mission &amp; Vision</a:t>
            </a:r>
            <a:endParaRPr lang="zh-CN" altLang="en-US" sz="3200" dirty="0">
              <a:solidFill>
                <a:srgbClr val="584E8F"/>
              </a:solidFill>
              <a:latin typeface="Hubot-Sans Black Italic" charset="0"/>
              <a:cs typeface="Manrope SemiBold" charset="0"/>
            </a:endParaRPr>
          </a:p>
        </p:txBody>
      </p:sp>
      <p:sp>
        <p:nvSpPr>
          <p:cNvPr id="136" name="矩形 135"/>
          <p:cNvSpPr/>
          <p:nvPr/>
        </p:nvSpPr>
        <p:spPr>
          <a:xfrm>
            <a:off x="5645150" y="2229485"/>
            <a:ext cx="6049010" cy="4246245"/>
          </a:xfrm>
          <a:prstGeom prst="rect">
            <a:avLst/>
          </a:prstGeom>
        </p:spPr>
        <p:txBody>
          <a:bodyPr wrap="square">
            <a:spAutoFit/>
          </a:bodyPr>
          <a:lstStyle/>
          <a:p>
            <a:pPr>
              <a:lnSpc>
                <a:spcPct val="150000"/>
              </a:lnSpc>
            </a:pPr>
            <a:r>
              <a:rPr lang="en-US" altLang="zh-CN" sz="2000" dirty="0">
                <a:solidFill>
                  <a:schemeClr val="tx1">
                    <a:lumMod val="75000"/>
                    <a:lumOff val="25000"/>
                  </a:schemeClr>
                </a:solidFill>
                <a:cs typeface="Manrope SemiBold" charset="0"/>
              </a:rPr>
              <a:t>Mission: </a:t>
            </a:r>
            <a:endParaRPr lang="en-US" altLang="zh-CN" sz="2000" dirty="0">
              <a:solidFill>
                <a:schemeClr val="tx1">
                  <a:lumMod val="75000"/>
                  <a:lumOff val="25000"/>
                </a:schemeClr>
              </a:solidFill>
              <a:cs typeface="Manrope SemiBold" charset="0"/>
            </a:endParaRPr>
          </a:p>
          <a:p>
            <a:pPr>
              <a:lnSpc>
                <a:spcPct val="150000"/>
              </a:lnSpc>
            </a:pPr>
            <a:r>
              <a:rPr lang="en-US" altLang="zh-CN" sz="2000" dirty="0">
                <a:solidFill>
                  <a:schemeClr val="tx1">
                    <a:lumMod val="75000"/>
                    <a:lumOff val="25000"/>
                  </a:schemeClr>
                </a:solidFill>
                <a:cs typeface="Manrope SemiBold" charset="0"/>
              </a:rPr>
              <a:t>To create an effictive, efficient and innovative working space for businesses, entities and indivituas in their daily  oparations.</a:t>
            </a:r>
            <a:endParaRPr lang="en-US" altLang="zh-CN" sz="2000" dirty="0">
              <a:solidFill>
                <a:schemeClr val="tx1">
                  <a:lumMod val="75000"/>
                  <a:lumOff val="25000"/>
                </a:schemeClr>
              </a:solidFill>
              <a:cs typeface="Manrope SemiBold" charset="0"/>
            </a:endParaRPr>
          </a:p>
          <a:p>
            <a:pPr>
              <a:lnSpc>
                <a:spcPct val="150000"/>
              </a:lnSpc>
            </a:pPr>
            <a:endParaRPr lang="en-US" altLang="zh-CN" sz="2000" dirty="0">
              <a:solidFill>
                <a:schemeClr val="tx1">
                  <a:lumMod val="75000"/>
                  <a:lumOff val="25000"/>
                </a:schemeClr>
              </a:solidFill>
              <a:cs typeface="Manrope SemiBold" charset="0"/>
            </a:endParaRPr>
          </a:p>
          <a:p>
            <a:pPr>
              <a:lnSpc>
                <a:spcPct val="150000"/>
              </a:lnSpc>
            </a:pPr>
            <a:r>
              <a:rPr lang="en-US" altLang="zh-CN" sz="2000" dirty="0">
                <a:solidFill>
                  <a:schemeClr val="tx1">
                    <a:lumMod val="75000"/>
                    <a:lumOff val="25000"/>
                  </a:schemeClr>
                </a:solidFill>
                <a:cs typeface="Manrope SemiBold" charset="0"/>
              </a:rPr>
              <a:t>Vision:</a:t>
            </a:r>
            <a:endParaRPr lang="en-US" altLang="zh-CN" sz="2000" dirty="0">
              <a:solidFill>
                <a:schemeClr val="tx1">
                  <a:lumMod val="75000"/>
                  <a:lumOff val="25000"/>
                </a:schemeClr>
              </a:solidFill>
              <a:cs typeface="Manrope SemiBold" charset="0"/>
            </a:endParaRPr>
          </a:p>
          <a:p>
            <a:pPr>
              <a:lnSpc>
                <a:spcPct val="150000"/>
              </a:lnSpc>
            </a:pPr>
            <a:r>
              <a:rPr lang="en-US" altLang="zh-CN" sz="2000" dirty="0">
                <a:solidFill>
                  <a:schemeClr val="tx1">
                    <a:lumMod val="75000"/>
                    <a:lumOff val="25000"/>
                  </a:schemeClr>
                </a:solidFill>
                <a:cs typeface="Manrope SemiBold" charset="0"/>
              </a:rPr>
              <a:t>To be globally recognised as a leading tech and administration support provider at the most affordable price.</a:t>
            </a:r>
            <a:endParaRPr lang="en-US" altLang="zh-CN" sz="2000" dirty="0">
              <a:solidFill>
                <a:schemeClr val="tx1">
                  <a:lumMod val="75000"/>
                  <a:lumOff val="25000"/>
                </a:schemeClr>
              </a:solidFill>
              <a:cs typeface="Manrope SemiBold" charset="0"/>
            </a:endParaRPr>
          </a:p>
        </p:txBody>
      </p:sp>
      <p:pic>
        <p:nvPicPr>
          <p:cNvPr id="2" name="Picture 1" descr="images"/>
          <p:cNvPicPr>
            <a:picLocks noChangeAspect="1"/>
          </p:cNvPicPr>
          <p:nvPr/>
        </p:nvPicPr>
        <p:blipFill>
          <a:blip r:embed="rId4"/>
          <a:stretch>
            <a:fillRect/>
          </a:stretch>
        </p:blipFill>
        <p:spPr>
          <a:xfrm>
            <a:off x="434975" y="2181225"/>
            <a:ext cx="4326255" cy="4034790"/>
          </a:xfrm>
          <a:prstGeom prst="rect">
            <a:avLst/>
          </a:prstGeom>
        </p:spPr>
      </p:pic>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图标"/>
          <p:cNvSpPr/>
          <p:nvPr/>
        </p:nvSpPr>
        <p:spPr>
          <a:xfrm>
            <a:off x="3387067" y="2820636"/>
            <a:ext cx="348090" cy="346222"/>
          </a:xfrm>
          <a:custGeom>
            <a:avLst/>
            <a:gdLst>
              <a:gd name="T0" fmla="*/ 6400 w 11648"/>
              <a:gd name="T1" fmla="*/ 1376 h 11584"/>
              <a:gd name="T2" fmla="*/ 8000 w 11648"/>
              <a:gd name="T3" fmla="*/ 2432 h 11584"/>
              <a:gd name="T4" fmla="*/ 9728 w 11648"/>
              <a:gd name="T5" fmla="*/ 2464 h 11584"/>
              <a:gd name="T6" fmla="*/ 9472 w 11648"/>
              <a:gd name="T7" fmla="*/ 4544 h 11584"/>
              <a:gd name="T8" fmla="*/ 10944 w 11648"/>
              <a:gd name="T9" fmla="*/ 5760 h 11584"/>
              <a:gd name="T10" fmla="*/ 9472 w 11648"/>
              <a:gd name="T11" fmla="*/ 6976 h 11584"/>
              <a:gd name="T12" fmla="*/ 9728 w 11648"/>
              <a:gd name="T13" fmla="*/ 9056 h 11584"/>
              <a:gd name="T14" fmla="*/ 8000 w 11648"/>
              <a:gd name="T15" fmla="*/ 9088 h 11584"/>
              <a:gd name="T16" fmla="*/ 6400 w 11648"/>
              <a:gd name="T17" fmla="*/ 10144 h 11584"/>
              <a:gd name="T18" fmla="*/ 5376 w 11648"/>
              <a:gd name="T19" fmla="*/ 10848 h 11584"/>
              <a:gd name="T20" fmla="*/ 4096 w 11648"/>
              <a:gd name="T21" fmla="*/ 9184 h 11584"/>
              <a:gd name="T22" fmla="*/ 2528 w 11648"/>
              <a:gd name="T23" fmla="*/ 9664 h 11584"/>
              <a:gd name="T24" fmla="*/ 2400 w 11648"/>
              <a:gd name="T25" fmla="*/ 7488 h 11584"/>
              <a:gd name="T26" fmla="*/ 736 w 11648"/>
              <a:gd name="T27" fmla="*/ 6208 h 11584"/>
              <a:gd name="T28" fmla="*/ 1440 w 11648"/>
              <a:gd name="T29" fmla="*/ 5184 h 11584"/>
              <a:gd name="T30" fmla="*/ 2336 w 11648"/>
              <a:gd name="T31" fmla="*/ 3040 h 11584"/>
              <a:gd name="T32" fmla="*/ 3104 w 11648"/>
              <a:gd name="T33" fmla="*/ 2272 h 11584"/>
              <a:gd name="T34" fmla="*/ 4608 w 11648"/>
              <a:gd name="T35" fmla="*/ 2112 h 11584"/>
              <a:gd name="T36" fmla="*/ 5824 w 11648"/>
              <a:gd name="T37" fmla="*/ 640 h 11584"/>
              <a:gd name="T38" fmla="*/ 4800 w 11648"/>
              <a:gd name="T39" fmla="*/ 320 h 11584"/>
              <a:gd name="T40" fmla="*/ 3808 w 11648"/>
              <a:gd name="T41" fmla="*/ 1792 h 11584"/>
              <a:gd name="T42" fmla="*/ 2688 w 11648"/>
              <a:gd name="T43" fmla="*/ 1216 h 11584"/>
              <a:gd name="T44" fmla="*/ 1216 w 11648"/>
              <a:gd name="T45" fmla="*/ 2304 h 11584"/>
              <a:gd name="T46" fmla="*/ 1792 w 11648"/>
              <a:gd name="T47" fmla="*/ 3776 h 11584"/>
              <a:gd name="T48" fmla="*/ 320 w 11648"/>
              <a:gd name="T49" fmla="*/ 4768 h 11584"/>
              <a:gd name="T50" fmla="*/ 64 w 11648"/>
              <a:gd name="T51" fmla="*/ 6560 h 11584"/>
              <a:gd name="T52" fmla="*/ 1536 w 11648"/>
              <a:gd name="T53" fmla="*/ 7200 h 11584"/>
              <a:gd name="T54" fmla="*/ 1216 w 11648"/>
              <a:gd name="T55" fmla="*/ 8896 h 11584"/>
              <a:gd name="T56" fmla="*/ 2496 w 11648"/>
              <a:gd name="T57" fmla="*/ 10432 h 11584"/>
              <a:gd name="T58" fmla="*/ 3648 w 11648"/>
              <a:gd name="T59" fmla="*/ 9760 h 11584"/>
              <a:gd name="T60" fmla="*/ 4640 w 11648"/>
              <a:gd name="T61" fmla="*/ 10304 h 11584"/>
              <a:gd name="T62" fmla="*/ 5824 w 11648"/>
              <a:gd name="T63" fmla="*/ 11584 h 11584"/>
              <a:gd name="T64" fmla="*/ 7008 w 11648"/>
              <a:gd name="T65" fmla="*/ 10304 h 11584"/>
              <a:gd name="T66" fmla="*/ 8000 w 11648"/>
              <a:gd name="T67" fmla="*/ 9760 h 11584"/>
              <a:gd name="T68" fmla="*/ 9152 w 11648"/>
              <a:gd name="T69" fmla="*/ 10432 h 11584"/>
              <a:gd name="T70" fmla="*/ 10432 w 11648"/>
              <a:gd name="T71" fmla="*/ 8896 h 11584"/>
              <a:gd name="T72" fmla="*/ 10112 w 11648"/>
              <a:gd name="T73" fmla="*/ 7200 h 11584"/>
              <a:gd name="T74" fmla="*/ 11584 w 11648"/>
              <a:gd name="T75" fmla="*/ 6560 h 11584"/>
              <a:gd name="T76" fmla="*/ 11328 w 11648"/>
              <a:gd name="T77" fmla="*/ 4768 h 11584"/>
              <a:gd name="T78" fmla="*/ 9856 w 11648"/>
              <a:gd name="T79" fmla="*/ 3776 h 11584"/>
              <a:gd name="T80" fmla="*/ 10432 w 11648"/>
              <a:gd name="T81" fmla="*/ 2304 h 11584"/>
              <a:gd name="T82" fmla="*/ 8960 w 11648"/>
              <a:gd name="T83" fmla="*/ 1216 h 11584"/>
              <a:gd name="T84" fmla="*/ 7840 w 11648"/>
              <a:gd name="T85" fmla="*/ 1792 h 11584"/>
              <a:gd name="T86" fmla="*/ 6848 w 11648"/>
              <a:gd name="T87" fmla="*/ 320 h 11584"/>
              <a:gd name="T88" fmla="*/ 5824 w 11648"/>
              <a:gd name="T89" fmla="*/ 4480 h 11584"/>
              <a:gd name="T90" fmla="*/ 4544 w 11648"/>
              <a:gd name="T91" fmla="*/ 5760 h 11584"/>
              <a:gd name="T92" fmla="*/ 3904 w 11648"/>
              <a:gd name="T93" fmla="*/ 5760 h 11584"/>
              <a:gd name="T94" fmla="*/ 5824 w 11648"/>
              <a:gd name="T95" fmla="*/ 3840 h 11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648" h="11584">
                <a:moveTo>
                  <a:pt x="5824" y="640"/>
                </a:moveTo>
                <a:cubicBezTo>
                  <a:pt x="5984" y="640"/>
                  <a:pt x="6112" y="640"/>
                  <a:pt x="6272" y="672"/>
                </a:cubicBezTo>
                <a:lnTo>
                  <a:pt x="6400" y="1376"/>
                </a:lnTo>
                <a:cubicBezTo>
                  <a:pt x="6464" y="1728"/>
                  <a:pt x="6720" y="2016"/>
                  <a:pt x="7040" y="2112"/>
                </a:cubicBezTo>
                <a:cubicBezTo>
                  <a:pt x="7200" y="2176"/>
                  <a:pt x="7392" y="2240"/>
                  <a:pt x="7552" y="2336"/>
                </a:cubicBezTo>
                <a:cubicBezTo>
                  <a:pt x="7680" y="2400"/>
                  <a:pt x="7840" y="2432"/>
                  <a:pt x="8000" y="2432"/>
                </a:cubicBezTo>
                <a:cubicBezTo>
                  <a:pt x="8192" y="2432"/>
                  <a:pt x="8384" y="2368"/>
                  <a:pt x="8544" y="2272"/>
                </a:cubicBezTo>
                <a:lnTo>
                  <a:pt x="9120" y="1856"/>
                </a:lnTo>
                <a:cubicBezTo>
                  <a:pt x="9344" y="2048"/>
                  <a:pt x="9568" y="2240"/>
                  <a:pt x="9728" y="2464"/>
                </a:cubicBezTo>
                <a:lnTo>
                  <a:pt x="9312" y="3040"/>
                </a:lnTo>
                <a:cubicBezTo>
                  <a:pt x="9120" y="3328"/>
                  <a:pt x="9088" y="3712"/>
                  <a:pt x="9248" y="4032"/>
                </a:cubicBezTo>
                <a:cubicBezTo>
                  <a:pt x="9344" y="4192"/>
                  <a:pt x="9408" y="4352"/>
                  <a:pt x="9472" y="4544"/>
                </a:cubicBezTo>
                <a:cubicBezTo>
                  <a:pt x="9600" y="4896"/>
                  <a:pt x="9856" y="5120"/>
                  <a:pt x="10208" y="5184"/>
                </a:cubicBezTo>
                <a:lnTo>
                  <a:pt x="10912" y="5312"/>
                </a:lnTo>
                <a:cubicBezTo>
                  <a:pt x="10912" y="5472"/>
                  <a:pt x="10944" y="5600"/>
                  <a:pt x="10944" y="5760"/>
                </a:cubicBezTo>
                <a:cubicBezTo>
                  <a:pt x="10944" y="5920"/>
                  <a:pt x="10944" y="6048"/>
                  <a:pt x="10912" y="6208"/>
                </a:cubicBezTo>
                <a:lnTo>
                  <a:pt x="10208" y="6336"/>
                </a:lnTo>
                <a:cubicBezTo>
                  <a:pt x="9856" y="6400"/>
                  <a:pt x="9568" y="6656"/>
                  <a:pt x="9472" y="6976"/>
                </a:cubicBezTo>
                <a:cubicBezTo>
                  <a:pt x="9408" y="7136"/>
                  <a:pt x="9344" y="7328"/>
                  <a:pt x="9248" y="7488"/>
                </a:cubicBezTo>
                <a:cubicBezTo>
                  <a:pt x="9088" y="7808"/>
                  <a:pt x="9120" y="8192"/>
                  <a:pt x="9312" y="8480"/>
                </a:cubicBezTo>
                <a:lnTo>
                  <a:pt x="9728" y="9056"/>
                </a:lnTo>
                <a:cubicBezTo>
                  <a:pt x="9536" y="9280"/>
                  <a:pt x="9344" y="9504"/>
                  <a:pt x="9120" y="9664"/>
                </a:cubicBezTo>
                <a:lnTo>
                  <a:pt x="8544" y="9248"/>
                </a:lnTo>
                <a:cubicBezTo>
                  <a:pt x="8384" y="9120"/>
                  <a:pt x="8192" y="9088"/>
                  <a:pt x="8000" y="9088"/>
                </a:cubicBezTo>
                <a:cubicBezTo>
                  <a:pt x="7840" y="9088"/>
                  <a:pt x="7712" y="9120"/>
                  <a:pt x="7552" y="9184"/>
                </a:cubicBezTo>
                <a:cubicBezTo>
                  <a:pt x="7392" y="9280"/>
                  <a:pt x="7232" y="9344"/>
                  <a:pt x="7040" y="9408"/>
                </a:cubicBezTo>
                <a:cubicBezTo>
                  <a:pt x="6688" y="9536"/>
                  <a:pt x="6464" y="9792"/>
                  <a:pt x="6400" y="10144"/>
                </a:cubicBezTo>
                <a:lnTo>
                  <a:pt x="6272" y="10848"/>
                </a:lnTo>
                <a:cubicBezTo>
                  <a:pt x="6112" y="10848"/>
                  <a:pt x="5984" y="10880"/>
                  <a:pt x="5824" y="10880"/>
                </a:cubicBezTo>
                <a:cubicBezTo>
                  <a:pt x="5664" y="10880"/>
                  <a:pt x="5536" y="10880"/>
                  <a:pt x="5376" y="10848"/>
                </a:cubicBezTo>
                <a:lnTo>
                  <a:pt x="5248" y="10144"/>
                </a:lnTo>
                <a:cubicBezTo>
                  <a:pt x="5184" y="9792"/>
                  <a:pt x="4928" y="9504"/>
                  <a:pt x="4608" y="9408"/>
                </a:cubicBezTo>
                <a:cubicBezTo>
                  <a:pt x="4448" y="9344"/>
                  <a:pt x="4256" y="9280"/>
                  <a:pt x="4096" y="9184"/>
                </a:cubicBezTo>
                <a:cubicBezTo>
                  <a:pt x="3968" y="9120"/>
                  <a:pt x="3808" y="9088"/>
                  <a:pt x="3648" y="9088"/>
                </a:cubicBezTo>
                <a:cubicBezTo>
                  <a:pt x="3456" y="9088"/>
                  <a:pt x="3264" y="9152"/>
                  <a:pt x="3104" y="9248"/>
                </a:cubicBezTo>
                <a:lnTo>
                  <a:pt x="2528" y="9664"/>
                </a:lnTo>
                <a:cubicBezTo>
                  <a:pt x="2304" y="9472"/>
                  <a:pt x="2080" y="9280"/>
                  <a:pt x="1920" y="9056"/>
                </a:cubicBezTo>
                <a:lnTo>
                  <a:pt x="2336" y="8480"/>
                </a:lnTo>
                <a:cubicBezTo>
                  <a:pt x="2528" y="8192"/>
                  <a:pt x="2560" y="7808"/>
                  <a:pt x="2400" y="7488"/>
                </a:cubicBezTo>
                <a:cubicBezTo>
                  <a:pt x="2304" y="7328"/>
                  <a:pt x="2240" y="7168"/>
                  <a:pt x="2176" y="6976"/>
                </a:cubicBezTo>
                <a:cubicBezTo>
                  <a:pt x="2048" y="6624"/>
                  <a:pt x="1792" y="6400"/>
                  <a:pt x="1440" y="6336"/>
                </a:cubicBezTo>
                <a:lnTo>
                  <a:pt x="736" y="6208"/>
                </a:lnTo>
                <a:cubicBezTo>
                  <a:pt x="736" y="6048"/>
                  <a:pt x="704" y="5920"/>
                  <a:pt x="704" y="5760"/>
                </a:cubicBezTo>
                <a:cubicBezTo>
                  <a:pt x="704" y="5600"/>
                  <a:pt x="704" y="5472"/>
                  <a:pt x="736" y="5312"/>
                </a:cubicBezTo>
                <a:lnTo>
                  <a:pt x="1440" y="5184"/>
                </a:lnTo>
                <a:cubicBezTo>
                  <a:pt x="1792" y="5120"/>
                  <a:pt x="2080" y="4864"/>
                  <a:pt x="2176" y="4544"/>
                </a:cubicBezTo>
                <a:cubicBezTo>
                  <a:pt x="2240" y="4384"/>
                  <a:pt x="2304" y="4192"/>
                  <a:pt x="2400" y="4032"/>
                </a:cubicBezTo>
                <a:cubicBezTo>
                  <a:pt x="2560" y="3712"/>
                  <a:pt x="2528" y="3328"/>
                  <a:pt x="2336" y="3040"/>
                </a:cubicBezTo>
                <a:lnTo>
                  <a:pt x="1920" y="2464"/>
                </a:lnTo>
                <a:cubicBezTo>
                  <a:pt x="2112" y="2240"/>
                  <a:pt x="2304" y="2016"/>
                  <a:pt x="2528" y="1856"/>
                </a:cubicBezTo>
                <a:lnTo>
                  <a:pt x="3104" y="2272"/>
                </a:lnTo>
                <a:cubicBezTo>
                  <a:pt x="3264" y="2400"/>
                  <a:pt x="3456" y="2432"/>
                  <a:pt x="3648" y="2432"/>
                </a:cubicBezTo>
                <a:cubicBezTo>
                  <a:pt x="3808" y="2432"/>
                  <a:pt x="3936" y="2400"/>
                  <a:pt x="4096" y="2336"/>
                </a:cubicBezTo>
                <a:cubicBezTo>
                  <a:pt x="4256" y="2240"/>
                  <a:pt x="4416" y="2176"/>
                  <a:pt x="4608" y="2112"/>
                </a:cubicBezTo>
                <a:cubicBezTo>
                  <a:pt x="4960" y="1984"/>
                  <a:pt x="5184" y="1728"/>
                  <a:pt x="5248" y="1376"/>
                </a:cubicBezTo>
                <a:lnTo>
                  <a:pt x="5376" y="672"/>
                </a:lnTo>
                <a:cubicBezTo>
                  <a:pt x="5536" y="640"/>
                  <a:pt x="5664" y="640"/>
                  <a:pt x="5824" y="640"/>
                </a:cubicBezTo>
                <a:moveTo>
                  <a:pt x="5824" y="0"/>
                </a:moveTo>
                <a:cubicBezTo>
                  <a:pt x="5568" y="0"/>
                  <a:pt x="5312" y="32"/>
                  <a:pt x="5056" y="64"/>
                </a:cubicBezTo>
                <a:cubicBezTo>
                  <a:pt x="4928" y="96"/>
                  <a:pt x="4800" y="192"/>
                  <a:pt x="4800" y="320"/>
                </a:cubicBezTo>
                <a:lnTo>
                  <a:pt x="4640" y="1280"/>
                </a:lnTo>
                <a:cubicBezTo>
                  <a:pt x="4608" y="1408"/>
                  <a:pt x="4544" y="1504"/>
                  <a:pt x="4416" y="1536"/>
                </a:cubicBezTo>
                <a:cubicBezTo>
                  <a:pt x="4224" y="1600"/>
                  <a:pt x="4000" y="1696"/>
                  <a:pt x="3808" y="1792"/>
                </a:cubicBezTo>
                <a:cubicBezTo>
                  <a:pt x="3776" y="1824"/>
                  <a:pt x="3712" y="1824"/>
                  <a:pt x="3648" y="1824"/>
                </a:cubicBezTo>
                <a:cubicBezTo>
                  <a:pt x="3584" y="1824"/>
                  <a:pt x="3520" y="1792"/>
                  <a:pt x="3456" y="1760"/>
                </a:cubicBezTo>
                <a:lnTo>
                  <a:pt x="2688" y="1216"/>
                </a:lnTo>
                <a:cubicBezTo>
                  <a:pt x="2624" y="1184"/>
                  <a:pt x="2560" y="1152"/>
                  <a:pt x="2496" y="1152"/>
                </a:cubicBezTo>
                <a:cubicBezTo>
                  <a:pt x="2432" y="1152"/>
                  <a:pt x="2368" y="1184"/>
                  <a:pt x="2304" y="1216"/>
                </a:cubicBezTo>
                <a:cubicBezTo>
                  <a:pt x="1888" y="1536"/>
                  <a:pt x="1536" y="1888"/>
                  <a:pt x="1216" y="2304"/>
                </a:cubicBezTo>
                <a:cubicBezTo>
                  <a:pt x="1120" y="2400"/>
                  <a:pt x="1120" y="2560"/>
                  <a:pt x="1216" y="2688"/>
                </a:cubicBezTo>
                <a:lnTo>
                  <a:pt x="1760" y="3456"/>
                </a:lnTo>
                <a:cubicBezTo>
                  <a:pt x="1824" y="3552"/>
                  <a:pt x="1824" y="3680"/>
                  <a:pt x="1792" y="3776"/>
                </a:cubicBezTo>
                <a:cubicBezTo>
                  <a:pt x="1696" y="3968"/>
                  <a:pt x="1600" y="4160"/>
                  <a:pt x="1536" y="4384"/>
                </a:cubicBezTo>
                <a:cubicBezTo>
                  <a:pt x="1504" y="4512"/>
                  <a:pt x="1408" y="4576"/>
                  <a:pt x="1280" y="4608"/>
                </a:cubicBezTo>
                <a:lnTo>
                  <a:pt x="320" y="4768"/>
                </a:lnTo>
                <a:cubicBezTo>
                  <a:pt x="192" y="4800"/>
                  <a:pt x="64" y="4896"/>
                  <a:pt x="64" y="5024"/>
                </a:cubicBezTo>
                <a:cubicBezTo>
                  <a:pt x="32" y="5280"/>
                  <a:pt x="0" y="5536"/>
                  <a:pt x="0" y="5792"/>
                </a:cubicBezTo>
                <a:cubicBezTo>
                  <a:pt x="0" y="6048"/>
                  <a:pt x="32" y="6304"/>
                  <a:pt x="64" y="6560"/>
                </a:cubicBezTo>
                <a:cubicBezTo>
                  <a:pt x="96" y="6688"/>
                  <a:pt x="192" y="6816"/>
                  <a:pt x="320" y="6816"/>
                </a:cubicBezTo>
                <a:lnTo>
                  <a:pt x="1280" y="6976"/>
                </a:lnTo>
                <a:cubicBezTo>
                  <a:pt x="1408" y="7008"/>
                  <a:pt x="1504" y="7072"/>
                  <a:pt x="1536" y="7200"/>
                </a:cubicBezTo>
                <a:cubicBezTo>
                  <a:pt x="1600" y="7392"/>
                  <a:pt x="1696" y="7616"/>
                  <a:pt x="1792" y="7808"/>
                </a:cubicBezTo>
                <a:cubicBezTo>
                  <a:pt x="1856" y="7904"/>
                  <a:pt x="1856" y="8032"/>
                  <a:pt x="1760" y="8128"/>
                </a:cubicBezTo>
                <a:lnTo>
                  <a:pt x="1216" y="8896"/>
                </a:lnTo>
                <a:cubicBezTo>
                  <a:pt x="1152" y="9024"/>
                  <a:pt x="1120" y="9152"/>
                  <a:pt x="1216" y="9280"/>
                </a:cubicBezTo>
                <a:cubicBezTo>
                  <a:pt x="1536" y="9696"/>
                  <a:pt x="1888" y="10048"/>
                  <a:pt x="2304" y="10368"/>
                </a:cubicBezTo>
                <a:cubicBezTo>
                  <a:pt x="2368" y="10400"/>
                  <a:pt x="2432" y="10432"/>
                  <a:pt x="2496" y="10432"/>
                </a:cubicBezTo>
                <a:cubicBezTo>
                  <a:pt x="2560" y="10432"/>
                  <a:pt x="2624" y="10400"/>
                  <a:pt x="2688" y="10368"/>
                </a:cubicBezTo>
                <a:lnTo>
                  <a:pt x="3456" y="9824"/>
                </a:lnTo>
                <a:cubicBezTo>
                  <a:pt x="3520" y="9792"/>
                  <a:pt x="3584" y="9760"/>
                  <a:pt x="3648" y="9760"/>
                </a:cubicBezTo>
                <a:cubicBezTo>
                  <a:pt x="3712" y="9760"/>
                  <a:pt x="3744" y="9760"/>
                  <a:pt x="3808" y="9792"/>
                </a:cubicBezTo>
                <a:cubicBezTo>
                  <a:pt x="4000" y="9888"/>
                  <a:pt x="4192" y="9984"/>
                  <a:pt x="4416" y="10048"/>
                </a:cubicBezTo>
                <a:cubicBezTo>
                  <a:pt x="4544" y="10080"/>
                  <a:pt x="4608" y="10176"/>
                  <a:pt x="4640" y="10304"/>
                </a:cubicBezTo>
                <a:lnTo>
                  <a:pt x="4800" y="11264"/>
                </a:lnTo>
                <a:cubicBezTo>
                  <a:pt x="4832" y="11392"/>
                  <a:pt x="4928" y="11520"/>
                  <a:pt x="5056" y="11520"/>
                </a:cubicBezTo>
                <a:cubicBezTo>
                  <a:pt x="5312" y="11552"/>
                  <a:pt x="5568" y="11584"/>
                  <a:pt x="5824" y="11584"/>
                </a:cubicBezTo>
                <a:cubicBezTo>
                  <a:pt x="6080" y="11584"/>
                  <a:pt x="6336" y="11552"/>
                  <a:pt x="6592" y="11520"/>
                </a:cubicBezTo>
                <a:cubicBezTo>
                  <a:pt x="6720" y="11488"/>
                  <a:pt x="6848" y="11392"/>
                  <a:pt x="6848" y="11264"/>
                </a:cubicBezTo>
                <a:lnTo>
                  <a:pt x="7008" y="10304"/>
                </a:lnTo>
                <a:cubicBezTo>
                  <a:pt x="7040" y="10176"/>
                  <a:pt x="7104" y="10080"/>
                  <a:pt x="7232" y="10048"/>
                </a:cubicBezTo>
                <a:cubicBezTo>
                  <a:pt x="7424" y="9984"/>
                  <a:pt x="7648" y="9888"/>
                  <a:pt x="7840" y="9792"/>
                </a:cubicBezTo>
                <a:cubicBezTo>
                  <a:pt x="7872" y="9760"/>
                  <a:pt x="7936" y="9760"/>
                  <a:pt x="8000" y="9760"/>
                </a:cubicBezTo>
                <a:cubicBezTo>
                  <a:pt x="8064" y="9760"/>
                  <a:pt x="8128" y="9792"/>
                  <a:pt x="8192" y="9824"/>
                </a:cubicBezTo>
                <a:lnTo>
                  <a:pt x="8960" y="10368"/>
                </a:lnTo>
                <a:cubicBezTo>
                  <a:pt x="9024" y="10400"/>
                  <a:pt x="9088" y="10432"/>
                  <a:pt x="9152" y="10432"/>
                </a:cubicBezTo>
                <a:cubicBezTo>
                  <a:pt x="9216" y="10432"/>
                  <a:pt x="9280" y="10400"/>
                  <a:pt x="9344" y="10368"/>
                </a:cubicBezTo>
                <a:cubicBezTo>
                  <a:pt x="9760" y="10048"/>
                  <a:pt x="10112" y="9696"/>
                  <a:pt x="10432" y="9280"/>
                </a:cubicBezTo>
                <a:cubicBezTo>
                  <a:pt x="10528" y="9184"/>
                  <a:pt x="10528" y="9024"/>
                  <a:pt x="10432" y="8896"/>
                </a:cubicBezTo>
                <a:lnTo>
                  <a:pt x="9888" y="8128"/>
                </a:lnTo>
                <a:cubicBezTo>
                  <a:pt x="9824" y="8032"/>
                  <a:pt x="9824" y="7904"/>
                  <a:pt x="9856" y="7808"/>
                </a:cubicBezTo>
                <a:cubicBezTo>
                  <a:pt x="9952" y="7616"/>
                  <a:pt x="10048" y="7424"/>
                  <a:pt x="10112" y="7200"/>
                </a:cubicBezTo>
                <a:cubicBezTo>
                  <a:pt x="10144" y="7072"/>
                  <a:pt x="10240" y="7008"/>
                  <a:pt x="10368" y="6976"/>
                </a:cubicBezTo>
                <a:lnTo>
                  <a:pt x="11328" y="6816"/>
                </a:lnTo>
                <a:cubicBezTo>
                  <a:pt x="11456" y="6784"/>
                  <a:pt x="11584" y="6688"/>
                  <a:pt x="11584" y="6560"/>
                </a:cubicBezTo>
                <a:cubicBezTo>
                  <a:pt x="11616" y="6304"/>
                  <a:pt x="11648" y="6048"/>
                  <a:pt x="11648" y="5792"/>
                </a:cubicBezTo>
                <a:cubicBezTo>
                  <a:pt x="11648" y="5536"/>
                  <a:pt x="11616" y="5280"/>
                  <a:pt x="11584" y="5024"/>
                </a:cubicBezTo>
                <a:cubicBezTo>
                  <a:pt x="11552" y="4896"/>
                  <a:pt x="11456" y="4768"/>
                  <a:pt x="11328" y="4768"/>
                </a:cubicBezTo>
                <a:lnTo>
                  <a:pt x="10368" y="4608"/>
                </a:lnTo>
                <a:cubicBezTo>
                  <a:pt x="10240" y="4576"/>
                  <a:pt x="10144" y="4512"/>
                  <a:pt x="10112" y="4384"/>
                </a:cubicBezTo>
                <a:cubicBezTo>
                  <a:pt x="10048" y="4192"/>
                  <a:pt x="9952" y="3968"/>
                  <a:pt x="9856" y="3776"/>
                </a:cubicBezTo>
                <a:cubicBezTo>
                  <a:pt x="9792" y="3680"/>
                  <a:pt x="9792" y="3552"/>
                  <a:pt x="9888" y="3456"/>
                </a:cubicBezTo>
                <a:lnTo>
                  <a:pt x="10432" y="2688"/>
                </a:lnTo>
                <a:cubicBezTo>
                  <a:pt x="10496" y="2560"/>
                  <a:pt x="10528" y="2432"/>
                  <a:pt x="10432" y="2304"/>
                </a:cubicBezTo>
                <a:cubicBezTo>
                  <a:pt x="10112" y="1888"/>
                  <a:pt x="9760" y="1536"/>
                  <a:pt x="9344" y="1216"/>
                </a:cubicBezTo>
                <a:cubicBezTo>
                  <a:pt x="9280" y="1184"/>
                  <a:pt x="9216" y="1152"/>
                  <a:pt x="9152" y="1152"/>
                </a:cubicBezTo>
                <a:cubicBezTo>
                  <a:pt x="9088" y="1152"/>
                  <a:pt x="9024" y="1184"/>
                  <a:pt x="8960" y="1216"/>
                </a:cubicBezTo>
                <a:lnTo>
                  <a:pt x="8192" y="1760"/>
                </a:lnTo>
                <a:cubicBezTo>
                  <a:pt x="8128" y="1792"/>
                  <a:pt x="8064" y="1824"/>
                  <a:pt x="8000" y="1824"/>
                </a:cubicBezTo>
                <a:cubicBezTo>
                  <a:pt x="7936" y="1824"/>
                  <a:pt x="7904" y="1824"/>
                  <a:pt x="7840" y="1792"/>
                </a:cubicBezTo>
                <a:cubicBezTo>
                  <a:pt x="7648" y="1696"/>
                  <a:pt x="7456" y="1600"/>
                  <a:pt x="7232" y="1536"/>
                </a:cubicBezTo>
                <a:cubicBezTo>
                  <a:pt x="7104" y="1504"/>
                  <a:pt x="7040" y="1408"/>
                  <a:pt x="7008" y="1280"/>
                </a:cubicBezTo>
                <a:lnTo>
                  <a:pt x="6848" y="320"/>
                </a:lnTo>
                <a:cubicBezTo>
                  <a:pt x="6816" y="192"/>
                  <a:pt x="6720" y="64"/>
                  <a:pt x="6592" y="64"/>
                </a:cubicBezTo>
                <a:cubicBezTo>
                  <a:pt x="6336" y="32"/>
                  <a:pt x="6080" y="0"/>
                  <a:pt x="5824" y="0"/>
                </a:cubicBezTo>
                <a:close/>
                <a:moveTo>
                  <a:pt x="5824" y="4480"/>
                </a:moveTo>
                <a:cubicBezTo>
                  <a:pt x="6528" y="4480"/>
                  <a:pt x="7104" y="5056"/>
                  <a:pt x="7104" y="5760"/>
                </a:cubicBezTo>
                <a:cubicBezTo>
                  <a:pt x="7104" y="6464"/>
                  <a:pt x="6528" y="7040"/>
                  <a:pt x="5824" y="7040"/>
                </a:cubicBezTo>
                <a:cubicBezTo>
                  <a:pt x="5120" y="7040"/>
                  <a:pt x="4544" y="6464"/>
                  <a:pt x="4544" y="5760"/>
                </a:cubicBezTo>
                <a:cubicBezTo>
                  <a:pt x="4544" y="5056"/>
                  <a:pt x="5120" y="4480"/>
                  <a:pt x="5824" y="4480"/>
                </a:cubicBezTo>
                <a:close/>
                <a:moveTo>
                  <a:pt x="5824" y="3840"/>
                </a:moveTo>
                <a:cubicBezTo>
                  <a:pt x="4768" y="3840"/>
                  <a:pt x="3904" y="4704"/>
                  <a:pt x="3904" y="5760"/>
                </a:cubicBezTo>
                <a:cubicBezTo>
                  <a:pt x="3904" y="6816"/>
                  <a:pt x="4768" y="7680"/>
                  <a:pt x="5824" y="7680"/>
                </a:cubicBezTo>
                <a:cubicBezTo>
                  <a:pt x="6880" y="7680"/>
                  <a:pt x="7744" y="6816"/>
                  <a:pt x="7744" y="5760"/>
                </a:cubicBezTo>
                <a:cubicBezTo>
                  <a:pt x="7744" y="4704"/>
                  <a:pt x="6880" y="3840"/>
                  <a:pt x="5824" y="3840"/>
                </a:cubicBezTo>
                <a:close/>
              </a:path>
            </a:pathLst>
          </a:custGeom>
          <a:solidFill>
            <a:schemeClr val="bg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1">
                  <a:lumMod val="75000"/>
                  <a:lumOff val="25000"/>
                </a:schemeClr>
              </a:solidFill>
              <a:latin typeface="+mn-ea"/>
              <a:ea typeface="Manrope SemiBold" charset="0"/>
              <a:cs typeface="Manrope SemiBold" charset="0"/>
              <a:sym typeface="Manrope SemiBold" charset="0"/>
            </a:endParaRPr>
          </a:p>
        </p:txBody>
      </p:sp>
      <p:sp>
        <p:nvSpPr>
          <p:cNvPr id="163" name="图标"/>
          <p:cNvSpPr/>
          <p:nvPr/>
        </p:nvSpPr>
        <p:spPr>
          <a:xfrm>
            <a:off x="4582240" y="4134457"/>
            <a:ext cx="370155" cy="369595"/>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7639" h="606722">
                <a:moveTo>
                  <a:pt x="217638" y="134690"/>
                </a:moveTo>
                <a:cubicBezTo>
                  <a:pt x="221565" y="135712"/>
                  <a:pt x="225102" y="138223"/>
                  <a:pt x="227327" y="142001"/>
                </a:cubicBezTo>
                <a:cubicBezTo>
                  <a:pt x="231688" y="149467"/>
                  <a:pt x="229196" y="159155"/>
                  <a:pt x="221720" y="163599"/>
                </a:cubicBezTo>
                <a:cubicBezTo>
                  <a:pt x="172238" y="192574"/>
                  <a:pt x="141535" y="246169"/>
                  <a:pt x="141535" y="303320"/>
                </a:cubicBezTo>
                <a:cubicBezTo>
                  <a:pt x="141535" y="392734"/>
                  <a:pt x="214334" y="465350"/>
                  <a:pt x="303775" y="465350"/>
                </a:cubicBezTo>
                <a:cubicBezTo>
                  <a:pt x="393305" y="465350"/>
                  <a:pt x="466015" y="392734"/>
                  <a:pt x="466015" y="303320"/>
                </a:cubicBezTo>
                <a:cubicBezTo>
                  <a:pt x="466015" y="246169"/>
                  <a:pt x="435312" y="192574"/>
                  <a:pt x="385919" y="163599"/>
                </a:cubicBezTo>
                <a:cubicBezTo>
                  <a:pt x="378443" y="159155"/>
                  <a:pt x="375862" y="149467"/>
                  <a:pt x="380312" y="142001"/>
                </a:cubicBezTo>
                <a:cubicBezTo>
                  <a:pt x="384762" y="134446"/>
                  <a:pt x="394462" y="131957"/>
                  <a:pt x="401938" y="136312"/>
                </a:cubicBezTo>
                <a:cubicBezTo>
                  <a:pt x="461031" y="171065"/>
                  <a:pt x="497698" y="235059"/>
                  <a:pt x="497698" y="303320"/>
                </a:cubicBezTo>
                <a:cubicBezTo>
                  <a:pt x="497698" y="410155"/>
                  <a:pt x="410749" y="496992"/>
                  <a:pt x="303775" y="496992"/>
                </a:cubicBezTo>
                <a:cubicBezTo>
                  <a:pt x="196890" y="496992"/>
                  <a:pt x="109941" y="410155"/>
                  <a:pt x="109941" y="303320"/>
                </a:cubicBezTo>
                <a:cubicBezTo>
                  <a:pt x="109941" y="235059"/>
                  <a:pt x="146607" y="171065"/>
                  <a:pt x="205612" y="136312"/>
                </a:cubicBezTo>
                <a:cubicBezTo>
                  <a:pt x="209395" y="134135"/>
                  <a:pt x="213711" y="133668"/>
                  <a:pt x="217638" y="134690"/>
                </a:cubicBezTo>
                <a:close/>
                <a:moveTo>
                  <a:pt x="303775" y="88701"/>
                </a:moveTo>
                <a:cubicBezTo>
                  <a:pt x="312483" y="88701"/>
                  <a:pt x="319591" y="95723"/>
                  <a:pt x="319591" y="104433"/>
                </a:cubicBezTo>
                <a:lnTo>
                  <a:pt x="319591" y="303347"/>
                </a:lnTo>
                <a:cubicBezTo>
                  <a:pt x="319591" y="312058"/>
                  <a:pt x="312483" y="319168"/>
                  <a:pt x="303775" y="319168"/>
                </a:cubicBezTo>
                <a:cubicBezTo>
                  <a:pt x="295067" y="319168"/>
                  <a:pt x="288048" y="312058"/>
                  <a:pt x="288048" y="303347"/>
                </a:cubicBezTo>
                <a:lnTo>
                  <a:pt x="288048" y="104433"/>
                </a:lnTo>
                <a:cubicBezTo>
                  <a:pt x="288048" y="95723"/>
                  <a:pt x="295067" y="88701"/>
                  <a:pt x="303775" y="88701"/>
                </a:cubicBezTo>
                <a:close/>
                <a:moveTo>
                  <a:pt x="303775" y="31549"/>
                </a:moveTo>
                <a:cubicBezTo>
                  <a:pt x="153712" y="31549"/>
                  <a:pt x="31597" y="153480"/>
                  <a:pt x="31597" y="303317"/>
                </a:cubicBezTo>
                <a:cubicBezTo>
                  <a:pt x="31597" y="453153"/>
                  <a:pt x="153712" y="575084"/>
                  <a:pt x="303775" y="575084"/>
                </a:cubicBezTo>
                <a:cubicBezTo>
                  <a:pt x="453838" y="575084"/>
                  <a:pt x="575953" y="453153"/>
                  <a:pt x="575953" y="303317"/>
                </a:cubicBezTo>
                <a:cubicBezTo>
                  <a:pt x="575953" y="153480"/>
                  <a:pt x="453838" y="31549"/>
                  <a:pt x="303775" y="31549"/>
                </a:cubicBezTo>
                <a:close/>
                <a:moveTo>
                  <a:pt x="303775" y="0"/>
                </a:moveTo>
                <a:cubicBezTo>
                  <a:pt x="471283" y="0"/>
                  <a:pt x="607639" y="136061"/>
                  <a:pt x="607639" y="303317"/>
                </a:cubicBezTo>
                <a:cubicBezTo>
                  <a:pt x="607639" y="470572"/>
                  <a:pt x="471283" y="606722"/>
                  <a:pt x="303775" y="606722"/>
                </a:cubicBezTo>
                <a:cubicBezTo>
                  <a:pt x="136267" y="606722"/>
                  <a:pt x="0" y="470572"/>
                  <a:pt x="0" y="303317"/>
                </a:cubicBezTo>
                <a:cubicBezTo>
                  <a:pt x="0" y="136061"/>
                  <a:pt x="136267" y="0"/>
                  <a:pt x="303775" y="0"/>
                </a:cubicBezTo>
                <a:close/>
              </a:path>
            </a:pathLst>
          </a:custGeom>
          <a:solidFill>
            <a:schemeClr val="bg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1">
                  <a:lumMod val="75000"/>
                  <a:lumOff val="25000"/>
                </a:schemeClr>
              </a:solidFill>
              <a:latin typeface="+mn-ea"/>
              <a:ea typeface="Manrope SemiBold" charset="0"/>
              <a:cs typeface="Manrope SemiBold" charset="0"/>
              <a:sym typeface="Manrope SemiBold" charset="0"/>
            </a:endParaRPr>
          </a:p>
        </p:txBody>
      </p:sp>
      <p:sp>
        <p:nvSpPr>
          <p:cNvPr id="165" name="图标"/>
          <p:cNvSpPr/>
          <p:nvPr/>
        </p:nvSpPr>
        <p:spPr>
          <a:xfrm>
            <a:off x="7257182" y="4154983"/>
            <a:ext cx="335001" cy="328544"/>
          </a:xfrm>
          <a:custGeom>
            <a:avLst/>
            <a:gdLst>
              <a:gd name="connsiteX0" fmla="*/ 242156 w 591547"/>
              <a:gd name="connsiteY0" fmla="*/ 241760 h 580146"/>
              <a:gd name="connsiteX1" fmla="*/ 257486 w 591547"/>
              <a:gd name="connsiteY1" fmla="*/ 241760 h 580146"/>
              <a:gd name="connsiteX2" fmla="*/ 333330 w 591547"/>
              <a:gd name="connsiteY2" fmla="*/ 317472 h 580146"/>
              <a:gd name="connsiteX3" fmla="*/ 409981 w 591547"/>
              <a:gd name="connsiteY3" fmla="*/ 241760 h 580146"/>
              <a:gd name="connsiteX4" fmla="*/ 424504 w 591547"/>
              <a:gd name="connsiteY4" fmla="*/ 241760 h 580146"/>
              <a:gd name="connsiteX5" fmla="*/ 424504 w 591547"/>
              <a:gd name="connsiteY5" fmla="*/ 257064 h 580146"/>
              <a:gd name="connsiteX6" fmla="*/ 348660 w 591547"/>
              <a:gd name="connsiteY6" fmla="*/ 332775 h 580146"/>
              <a:gd name="connsiteX7" fmla="*/ 424504 w 591547"/>
              <a:gd name="connsiteY7" fmla="*/ 408487 h 580146"/>
              <a:gd name="connsiteX8" fmla="*/ 424504 w 591547"/>
              <a:gd name="connsiteY8" fmla="*/ 423790 h 580146"/>
              <a:gd name="connsiteX9" fmla="*/ 417242 w 591547"/>
              <a:gd name="connsiteY9" fmla="*/ 427012 h 580146"/>
              <a:gd name="connsiteX10" fmla="*/ 409981 w 591547"/>
              <a:gd name="connsiteY10" fmla="*/ 423790 h 580146"/>
              <a:gd name="connsiteX11" fmla="*/ 333330 w 591547"/>
              <a:gd name="connsiteY11" fmla="*/ 348079 h 580146"/>
              <a:gd name="connsiteX12" fmla="*/ 257486 w 591547"/>
              <a:gd name="connsiteY12" fmla="*/ 423790 h 580146"/>
              <a:gd name="connsiteX13" fmla="*/ 250225 w 591547"/>
              <a:gd name="connsiteY13" fmla="*/ 427012 h 580146"/>
              <a:gd name="connsiteX14" fmla="*/ 242156 w 591547"/>
              <a:gd name="connsiteY14" fmla="*/ 423790 h 580146"/>
              <a:gd name="connsiteX15" fmla="*/ 242156 w 591547"/>
              <a:gd name="connsiteY15" fmla="*/ 408487 h 580146"/>
              <a:gd name="connsiteX16" fmla="*/ 318000 w 591547"/>
              <a:gd name="connsiteY16" fmla="*/ 332775 h 580146"/>
              <a:gd name="connsiteX17" fmla="*/ 242156 w 591547"/>
              <a:gd name="connsiteY17" fmla="*/ 257064 h 580146"/>
              <a:gd name="connsiteX18" fmla="*/ 242156 w 591547"/>
              <a:gd name="connsiteY18" fmla="*/ 241760 h 580146"/>
              <a:gd name="connsiteX19" fmla="*/ 96843 w 591547"/>
              <a:gd name="connsiteY19" fmla="*/ 107166 h 580146"/>
              <a:gd name="connsiteX20" fmla="*/ 96843 w 591547"/>
              <a:gd name="connsiteY20" fmla="*/ 504405 h 580146"/>
              <a:gd name="connsiteX21" fmla="*/ 96843 w 591547"/>
              <a:gd name="connsiteY21" fmla="*/ 558391 h 580146"/>
              <a:gd name="connsiteX22" fmla="*/ 570564 w 591547"/>
              <a:gd name="connsiteY22" fmla="*/ 558391 h 580146"/>
              <a:gd name="connsiteX23" fmla="*/ 570564 w 591547"/>
              <a:gd name="connsiteY23" fmla="*/ 107166 h 580146"/>
              <a:gd name="connsiteX24" fmla="*/ 526985 w 591547"/>
              <a:gd name="connsiteY24" fmla="*/ 107166 h 580146"/>
              <a:gd name="connsiteX25" fmla="*/ 21790 w 591547"/>
              <a:gd name="connsiteY25" fmla="*/ 20950 h 580146"/>
              <a:gd name="connsiteX26" fmla="*/ 21790 w 591547"/>
              <a:gd name="connsiteY26" fmla="*/ 483455 h 580146"/>
              <a:gd name="connsiteX27" fmla="*/ 75053 w 591547"/>
              <a:gd name="connsiteY27" fmla="*/ 483455 h 580146"/>
              <a:gd name="connsiteX28" fmla="*/ 75053 w 591547"/>
              <a:gd name="connsiteY28" fmla="*/ 85410 h 580146"/>
              <a:gd name="connsiteX29" fmla="*/ 506003 w 591547"/>
              <a:gd name="connsiteY29" fmla="*/ 85410 h 580146"/>
              <a:gd name="connsiteX30" fmla="*/ 506003 w 591547"/>
              <a:gd name="connsiteY30" fmla="*/ 20950 h 580146"/>
              <a:gd name="connsiteX31" fmla="*/ 0 w 591547"/>
              <a:gd name="connsiteY31" fmla="*/ 0 h 580146"/>
              <a:gd name="connsiteX32" fmla="*/ 526985 w 591547"/>
              <a:gd name="connsiteY32" fmla="*/ 0 h 580146"/>
              <a:gd name="connsiteX33" fmla="*/ 526985 w 591547"/>
              <a:gd name="connsiteY33" fmla="*/ 85410 h 580146"/>
              <a:gd name="connsiteX34" fmla="*/ 591547 w 591547"/>
              <a:gd name="connsiteY34" fmla="*/ 85410 h 580146"/>
              <a:gd name="connsiteX35" fmla="*/ 591547 w 591547"/>
              <a:gd name="connsiteY35" fmla="*/ 580146 h 580146"/>
              <a:gd name="connsiteX36" fmla="*/ 75053 w 591547"/>
              <a:gd name="connsiteY36" fmla="*/ 580146 h 580146"/>
              <a:gd name="connsiteX37" fmla="*/ 75053 w 591547"/>
              <a:gd name="connsiteY37" fmla="*/ 504405 h 580146"/>
              <a:gd name="connsiteX38" fmla="*/ 0 w 591547"/>
              <a:gd name="connsiteY38" fmla="*/ 504405 h 58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91547" h="580146">
                <a:moveTo>
                  <a:pt x="242156" y="241760"/>
                </a:moveTo>
                <a:cubicBezTo>
                  <a:pt x="246191" y="237733"/>
                  <a:pt x="253452" y="237733"/>
                  <a:pt x="257486" y="241760"/>
                </a:cubicBezTo>
                <a:lnTo>
                  <a:pt x="333330" y="317472"/>
                </a:lnTo>
                <a:lnTo>
                  <a:pt x="409981" y="241760"/>
                </a:lnTo>
                <a:cubicBezTo>
                  <a:pt x="414015" y="237733"/>
                  <a:pt x="420470" y="237733"/>
                  <a:pt x="424504" y="241760"/>
                </a:cubicBezTo>
                <a:cubicBezTo>
                  <a:pt x="429345" y="245787"/>
                  <a:pt x="429345" y="253036"/>
                  <a:pt x="424504" y="257064"/>
                </a:cubicBezTo>
                <a:lnTo>
                  <a:pt x="348660" y="332775"/>
                </a:lnTo>
                <a:lnTo>
                  <a:pt x="424504" y="408487"/>
                </a:lnTo>
                <a:cubicBezTo>
                  <a:pt x="429345" y="412514"/>
                  <a:pt x="429345" y="419763"/>
                  <a:pt x="424504" y="423790"/>
                </a:cubicBezTo>
                <a:cubicBezTo>
                  <a:pt x="422890" y="426207"/>
                  <a:pt x="419663" y="427012"/>
                  <a:pt x="417242" y="427012"/>
                </a:cubicBezTo>
                <a:cubicBezTo>
                  <a:pt x="414822" y="427012"/>
                  <a:pt x="411594" y="426207"/>
                  <a:pt x="409981" y="423790"/>
                </a:cubicBezTo>
                <a:lnTo>
                  <a:pt x="333330" y="348079"/>
                </a:lnTo>
                <a:lnTo>
                  <a:pt x="257486" y="423790"/>
                </a:lnTo>
                <a:cubicBezTo>
                  <a:pt x="255066" y="426207"/>
                  <a:pt x="252645" y="427012"/>
                  <a:pt x="250225" y="427012"/>
                </a:cubicBezTo>
                <a:cubicBezTo>
                  <a:pt x="246997" y="427012"/>
                  <a:pt x="244577" y="426207"/>
                  <a:pt x="242156" y="423790"/>
                </a:cubicBezTo>
                <a:cubicBezTo>
                  <a:pt x="238122" y="419763"/>
                  <a:pt x="238122" y="412514"/>
                  <a:pt x="242156" y="408487"/>
                </a:cubicBezTo>
                <a:lnTo>
                  <a:pt x="318000" y="332775"/>
                </a:lnTo>
                <a:lnTo>
                  <a:pt x="242156" y="257064"/>
                </a:lnTo>
                <a:cubicBezTo>
                  <a:pt x="238122" y="253036"/>
                  <a:pt x="238122" y="245787"/>
                  <a:pt x="242156" y="241760"/>
                </a:cubicBezTo>
                <a:close/>
                <a:moveTo>
                  <a:pt x="96843" y="107166"/>
                </a:moveTo>
                <a:lnTo>
                  <a:pt x="96843" y="504405"/>
                </a:lnTo>
                <a:lnTo>
                  <a:pt x="96843" y="558391"/>
                </a:lnTo>
                <a:lnTo>
                  <a:pt x="570564" y="558391"/>
                </a:lnTo>
                <a:lnTo>
                  <a:pt x="570564" y="107166"/>
                </a:lnTo>
                <a:lnTo>
                  <a:pt x="526985" y="107166"/>
                </a:lnTo>
                <a:close/>
                <a:moveTo>
                  <a:pt x="21790" y="20950"/>
                </a:moveTo>
                <a:lnTo>
                  <a:pt x="21790" y="483455"/>
                </a:lnTo>
                <a:lnTo>
                  <a:pt x="75053" y="483455"/>
                </a:lnTo>
                <a:lnTo>
                  <a:pt x="75053" y="85410"/>
                </a:lnTo>
                <a:lnTo>
                  <a:pt x="506003" y="85410"/>
                </a:lnTo>
                <a:lnTo>
                  <a:pt x="506003" y="20950"/>
                </a:lnTo>
                <a:close/>
                <a:moveTo>
                  <a:pt x="0" y="0"/>
                </a:moveTo>
                <a:lnTo>
                  <a:pt x="526985" y="0"/>
                </a:lnTo>
                <a:lnTo>
                  <a:pt x="526985" y="85410"/>
                </a:lnTo>
                <a:lnTo>
                  <a:pt x="591547" y="85410"/>
                </a:lnTo>
                <a:lnTo>
                  <a:pt x="591547" y="580146"/>
                </a:lnTo>
                <a:lnTo>
                  <a:pt x="75053" y="580146"/>
                </a:lnTo>
                <a:lnTo>
                  <a:pt x="75053" y="504405"/>
                </a:lnTo>
                <a:lnTo>
                  <a:pt x="0" y="504405"/>
                </a:lnTo>
                <a:close/>
              </a:path>
            </a:pathLst>
          </a:custGeom>
          <a:solidFill>
            <a:schemeClr val="bg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tx1">
                  <a:lumMod val="75000"/>
                  <a:lumOff val="25000"/>
                </a:schemeClr>
              </a:solidFill>
              <a:latin typeface="+mn-ea"/>
              <a:ea typeface="Manrope SemiBold" charset="0"/>
              <a:cs typeface="Manrope SemiBold" charset="0"/>
              <a:sym typeface="Manrope SemiBold" charset="0"/>
            </a:endParaRPr>
          </a:p>
        </p:txBody>
      </p:sp>
      <p:sp>
        <p:nvSpPr>
          <p:cNvPr id="3" name="Text Box 2"/>
          <p:cNvSpPr txBox="1"/>
          <p:nvPr/>
        </p:nvSpPr>
        <p:spPr>
          <a:xfrm>
            <a:off x="716915" y="860425"/>
            <a:ext cx="10339070" cy="5415915"/>
          </a:xfrm>
          <a:prstGeom prst="rect">
            <a:avLst/>
          </a:prstGeom>
          <a:noFill/>
        </p:spPr>
        <p:txBody>
          <a:bodyPr wrap="square" rtlCol="0">
            <a:spAutoFit/>
          </a:bodyPr>
          <a:p>
            <a:r>
              <a:rPr lang="en-US" sz="2000" b="1">
                <a:solidFill>
                  <a:schemeClr val="tx1">
                    <a:lumMod val="75000"/>
                    <a:lumOff val="25000"/>
                  </a:schemeClr>
                </a:solidFill>
              </a:rPr>
              <a:t>Executive Summary:</a:t>
            </a:r>
            <a:endParaRPr lang="en-US" sz="2000" b="1">
              <a:solidFill>
                <a:schemeClr val="tx1">
                  <a:lumMod val="75000"/>
                  <a:lumOff val="25000"/>
                </a:schemeClr>
              </a:solidFill>
            </a:endParaRPr>
          </a:p>
          <a:p>
            <a:endParaRPr lang="en-US">
              <a:solidFill>
                <a:schemeClr val="tx1">
                  <a:lumMod val="75000"/>
                  <a:lumOff val="25000"/>
                </a:schemeClr>
              </a:solidFill>
            </a:endParaRPr>
          </a:p>
          <a:p>
            <a:r>
              <a:rPr lang="en-US">
                <a:solidFill>
                  <a:schemeClr val="tx1">
                    <a:lumMod val="75000"/>
                    <a:lumOff val="25000"/>
                  </a:schemeClr>
                </a:solidFill>
              </a:rPr>
              <a:t>South African Business Investment Pty Ltd is a versatile business services provider, offering a comprehensive range of services including IT support, IT solutions, digital marketing, web development, market analysis, graphic design, administrative support, computer and ICT training, PC sales, internet café, and printing services. </a:t>
            </a:r>
            <a:endParaRPr lang="en-US">
              <a:solidFill>
                <a:schemeClr val="tx1">
                  <a:lumMod val="75000"/>
                  <a:lumOff val="25000"/>
                </a:schemeClr>
              </a:solidFill>
            </a:endParaRPr>
          </a:p>
          <a:p>
            <a:endParaRPr lang="en-US">
              <a:solidFill>
                <a:schemeClr val="tx1">
                  <a:lumMod val="75000"/>
                  <a:lumOff val="25000"/>
                </a:schemeClr>
              </a:solidFill>
            </a:endParaRPr>
          </a:p>
          <a:p>
            <a:r>
              <a:rPr lang="en-US">
                <a:solidFill>
                  <a:schemeClr val="tx1">
                    <a:lumMod val="75000"/>
                    <a:lumOff val="25000"/>
                  </a:schemeClr>
                </a:solidFill>
              </a:rPr>
              <a:t>We differentiate ourselves by providing tailored solutions, personalized customer experiences, and a wide array of services under one roof. Our aim is to empower businesses and individuals in South Africa with innovative, efficient, and holistic solutions.</a:t>
            </a:r>
            <a:endParaRPr lang="en-US">
              <a:solidFill>
                <a:schemeClr val="tx1">
                  <a:lumMod val="75000"/>
                  <a:lumOff val="25000"/>
                </a:schemeClr>
              </a:solidFill>
            </a:endParaRPr>
          </a:p>
          <a:p>
            <a:endParaRPr lang="en-US">
              <a:solidFill>
                <a:schemeClr val="tx1">
                  <a:lumMod val="75000"/>
                  <a:lumOff val="25000"/>
                </a:schemeClr>
              </a:solidFill>
            </a:endParaRPr>
          </a:p>
          <a:p>
            <a:r>
              <a:rPr lang="en-US" sz="2000" b="1">
                <a:solidFill>
                  <a:schemeClr val="tx1">
                    <a:lumMod val="75000"/>
                    <a:lumOff val="25000"/>
                  </a:schemeClr>
                </a:solidFill>
              </a:rPr>
              <a:t>Company Description:</a:t>
            </a:r>
            <a:endParaRPr lang="en-US" sz="2000" b="1">
              <a:solidFill>
                <a:schemeClr val="tx1">
                  <a:lumMod val="75000"/>
                  <a:lumOff val="25000"/>
                </a:schemeClr>
              </a:solidFill>
            </a:endParaRPr>
          </a:p>
          <a:p>
            <a:endParaRPr lang="en-US">
              <a:solidFill>
                <a:schemeClr val="tx1">
                  <a:lumMod val="75000"/>
                  <a:lumOff val="25000"/>
                </a:schemeClr>
              </a:solidFill>
            </a:endParaRPr>
          </a:p>
          <a:p>
            <a:r>
              <a:rPr lang="en-US">
                <a:solidFill>
                  <a:schemeClr val="tx1">
                    <a:lumMod val="75000"/>
                    <a:lumOff val="25000"/>
                  </a:schemeClr>
                </a:solidFill>
              </a:rPr>
              <a:t>South African Business Investment Pty Ltd is registered in South Africa. Our mission is to empower clients by delivering high-quality, tailored solutions across multiple business service domains. We strive to stay at the forefront of technological advancements to provide innovative and effective services that address our clients' specific needs.</a:t>
            </a:r>
            <a:endParaRPr lang="en-US">
              <a:solidFill>
                <a:schemeClr val="tx1">
                  <a:lumMod val="75000"/>
                  <a:lumOff val="25000"/>
                </a:schemeClr>
              </a:solidFill>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p:cNvSpPr/>
          <p:nvPr/>
        </p:nvSpPr>
        <p:spPr>
          <a:xfrm>
            <a:off x="0" y="0"/>
            <a:ext cx="12192000" cy="6858000"/>
          </a:xfrm>
          <a:prstGeom prst="rect">
            <a:avLst/>
          </a:prstGeom>
          <a:blipFill>
            <a:blip r:embed="rId1"/>
            <a:stretch>
              <a:fillRect t="-9259" b="-922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5" name="矩形 4"/>
          <p:cNvSpPr/>
          <p:nvPr/>
        </p:nvSpPr>
        <p:spPr>
          <a:xfrm>
            <a:off x="0" y="0"/>
            <a:ext cx="12192000" cy="6858000"/>
          </a:xfrm>
          <a:prstGeom prst="rect">
            <a:avLst/>
          </a:prstGeom>
          <a:solidFill>
            <a:srgbClr val="FFFFFF">
              <a:alpha val="8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anrope SemiBold" charset="0"/>
            </a:endParaRPr>
          </a:p>
        </p:txBody>
      </p:sp>
      <p:sp>
        <p:nvSpPr>
          <p:cNvPr id="10" name="Freeform 5"/>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r>
              <a:rPr lang="en-US" altLang="zh-CN" dirty="0">
                <a:cs typeface="Manrope SemiBold" charset="0"/>
              </a:rPr>
              <a:t>`</a:t>
            </a:r>
            <a:endParaRPr lang="zh-CN" altLang="en-US" dirty="0">
              <a:cs typeface="Manrope SemiBold" charset="0"/>
            </a:endParaRPr>
          </a:p>
        </p:txBody>
      </p:sp>
      <p:sp>
        <p:nvSpPr>
          <p:cNvPr id="11" name="Freeform 6"/>
          <p:cNvSpPr/>
          <p:nvPr/>
        </p:nvSpPr>
        <p:spPr bwMode="auto">
          <a:xfrm>
            <a:off x="1008357" y="1256516"/>
            <a:ext cx="88595" cy="855609"/>
          </a:xfrm>
          <a:custGeom>
            <a:avLst/>
            <a:gdLst>
              <a:gd name="T0" fmla="*/ 75 w 75"/>
              <a:gd name="T1" fmla="*/ 0 h 725"/>
              <a:gd name="T2" fmla="*/ 43 w 75"/>
              <a:gd name="T3" fmla="*/ 48 h 725"/>
              <a:gd name="T4" fmla="*/ 20 w 75"/>
              <a:gd name="T5" fmla="*/ 81 h 725"/>
              <a:gd name="T6" fmla="*/ 43 w 75"/>
              <a:gd name="T7" fmla="*/ 113 h 725"/>
              <a:gd name="T8" fmla="*/ 75 w 75"/>
              <a:gd name="T9" fmla="*/ 161 h 725"/>
              <a:gd name="T10" fmla="*/ 43 w 75"/>
              <a:gd name="T11" fmla="*/ 209 h 725"/>
              <a:gd name="T12" fmla="*/ 20 w 75"/>
              <a:gd name="T13" fmla="*/ 242 h 725"/>
              <a:gd name="T14" fmla="*/ 43 w 75"/>
              <a:gd name="T15" fmla="*/ 274 h 725"/>
              <a:gd name="T16" fmla="*/ 75 w 75"/>
              <a:gd name="T17" fmla="*/ 322 h 725"/>
              <a:gd name="T18" fmla="*/ 43 w 75"/>
              <a:gd name="T19" fmla="*/ 370 h 725"/>
              <a:gd name="T20" fmla="*/ 20 w 75"/>
              <a:gd name="T21" fmla="*/ 403 h 725"/>
              <a:gd name="T22" fmla="*/ 43 w 75"/>
              <a:gd name="T23" fmla="*/ 435 h 725"/>
              <a:gd name="T24" fmla="*/ 75 w 75"/>
              <a:gd name="T25" fmla="*/ 483 h 725"/>
              <a:gd name="T26" fmla="*/ 43 w 75"/>
              <a:gd name="T27" fmla="*/ 531 h 725"/>
              <a:gd name="T28" fmla="*/ 20 w 75"/>
              <a:gd name="T29" fmla="*/ 564 h 725"/>
              <a:gd name="T30" fmla="*/ 43 w 75"/>
              <a:gd name="T31" fmla="*/ 596 h 725"/>
              <a:gd name="T32" fmla="*/ 75 w 75"/>
              <a:gd name="T33" fmla="*/ 644 h 725"/>
              <a:gd name="T34" fmla="*/ 43 w 75"/>
              <a:gd name="T35" fmla="*/ 692 h 725"/>
              <a:gd name="T36" fmla="*/ 20 w 75"/>
              <a:gd name="T37" fmla="*/ 725 h 725"/>
              <a:gd name="T38" fmla="*/ 0 w 75"/>
              <a:gd name="T39" fmla="*/ 725 h 725"/>
              <a:gd name="T40" fmla="*/ 32 w 75"/>
              <a:gd name="T41" fmla="*/ 677 h 725"/>
              <a:gd name="T42" fmla="*/ 56 w 75"/>
              <a:gd name="T43" fmla="*/ 644 h 725"/>
              <a:gd name="T44" fmla="*/ 32 w 75"/>
              <a:gd name="T45" fmla="*/ 612 h 725"/>
              <a:gd name="T46" fmla="*/ 0 w 75"/>
              <a:gd name="T47" fmla="*/ 564 h 725"/>
              <a:gd name="T48" fmla="*/ 32 w 75"/>
              <a:gd name="T49" fmla="*/ 516 h 725"/>
              <a:gd name="T50" fmla="*/ 56 w 75"/>
              <a:gd name="T51" fmla="*/ 483 h 725"/>
              <a:gd name="T52" fmla="*/ 32 w 75"/>
              <a:gd name="T53" fmla="*/ 451 h 725"/>
              <a:gd name="T54" fmla="*/ 0 w 75"/>
              <a:gd name="T55" fmla="*/ 403 h 725"/>
              <a:gd name="T56" fmla="*/ 32 w 75"/>
              <a:gd name="T57" fmla="*/ 355 h 725"/>
              <a:gd name="T58" fmla="*/ 56 w 75"/>
              <a:gd name="T59" fmla="*/ 322 h 725"/>
              <a:gd name="T60" fmla="*/ 32 w 75"/>
              <a:gd name="T61" fmla="*/ 290 h 725"/>
              <a:gd name="T62" fmla="*/ 0 w 75"/>
              <a:gd name="T63" fmla="*/ 242 h 725"/>
              <a:gd name="T64" fmla="*/ 32 w 75"/>
              <a:gd name="T65" fmla="*/ 194 h 725"/>
              <a:gd name="T66" fmla="*/ 56 w 75"/>
              <a:gd name="T67" fmla="*/ 161 h 725"/>
              <a:gd name="T68" fmla="*/ 32 w 75"/>
              <a:gd name="T69" fmla="*/ 129 h 725"/>
              <a:gd name="T70" fmla="*/ 0 w 75"/>
              <a:gd name="T71" fmla="*/ 81 h 725"/>
              <a:gd name="T72" fmla="*/ 32 w 75"/>
              <a:gd name="T73" fmla="*/ 32 h 725"/>
              <a:gd name="T74" fmla="*/ 56 w 75"/>
              <a:gd name="T75" fmla="*/ 0 h 725"/>
              <a:gd name="T76" fmla="*/ 75 w 75"/>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725">
                <a:moveTo>
                  <a:pt x="75" y="0"/>
                </a:moveTo>
                <a:cubicBezTo>
                  <a:pt x="75" y="25"/>
                  <a:pt x="58" y="38"/>
                  <a:pt x="43" y="48"/>
                </a:cubicBezTo>
                <a:cubicBezTo>
                  <a:pt x="29" y="59"/>
                  <a:pt x="20" y="66"/>
                  <a:pt x="20" y="81"/>
                </a:cubicBezTo>
                <a:cubicBezTo>
                  <a:pt x="20" y="95"/>
                  <a:pt x="29" y="102"/>
                  <a:pt x="43" y="113"/>
                </a:cubicBezTo>
                <a:cubicBezTo>
                  <a:pt x="58" y="123"/>
                  <a:pt x="75" y="136"/>
                  <a:pt x="75" y="161"/>
                </a:cubicBezTo>
                <a:cubicBezTo>
                  <a:pt x="75" y="186"/>
                  <a:pt x="58" y="199"/>
                  <a:pt x="43" y="209"/>
                </a:cubicBezTo>
                <a:cubicBezTo>
                  <a:pt x="29" y="220"/>
                  <a:pt x="20" y="227"/>
                  <a:pt x="20" y="242"/>
                </a:cubicBezTo>
                <a:cubicBezTo>
                  <a:pt x="20" y="256"/>
                  <a:pt x="29" y="263"/>
                  <a:pt x="43" y="274"/>
                </a:cubicBezTo>
                <a:cubicBezTo>
                  <a:pt x="58" y="284"/>
                  <a:pt x="75" y="297"/>
                  <a:pt x="75" y="322"/>
                </a:cubicBezTo>
                <a:cubicBezTo>
                  <a:pt x="75" y="347"/>
                  <a:pt x="58" y="360"/>
                  <a:pt x="43" y="370"/>
                </a:cubicBezTo>
                <a:cubicBezTo>
                  <a:pt x="29" y="381"/>
                  <a:pt x="20" y="388"/>
                  <a:pt x="20" y="403"/>
                </a:cubicBezTo>
                <a:cubicBezTo>
                  <a:pt x="20" y="417"/>
                  <a:pt x="29" y="424"/>
                  <a:pt x="43" y="435"/>
                </a:cubicBezTo>
                <a:cubicBezTo>
                  <a:pt x="58" y="445"/>
                  <a:pt x="75" y="458"/>
                  <a:pt x="75" y="483"/>
                </a:cubicBezTo>
                <a:cubicBezTo>
                  <a:pt x="75" y="508"/>
                  <a:pt x="58" y="521"/>
                  <a:pt x="43" y="531"/>
                </a:cubicBezTo>
                <a:cubicBezTo>
                  <a:pt x="29" y="542"/>
                  <a:pt x="20" y="549"/>
                  <a:pt x="20" y="564"/>
                </a:cubicBezTo>
                <a:cubicBezTo>
                  <a:pt x="20" y="578"/>
                  <a:pt x="29" y="585"/>
                  <a:pt x="43" y="596"/>
                </a:cubicBezTo>
                <a:cubicBezTo>
                  <a:pt x="58" y="606"/>
                  <a:pt x="75" y="619"/>
                  <a:pt x="75" y="644"/>
                </a:cubicBezTo>
                <a:cubicBezTo>
                  <a:pt x="75" y="669"/>
                  <a:pt x="58" y="682"/>
                  <a:pt x="43" y="692"/>
                </a:cubicBezTo>
                <a:cubicBezTo>
                  <a:pt x="29" y="703"/>
                  <a:pt x="20" y="710"/>
                  <a:pt x="20" y="725"/>
                </a:cubicBezTo>
                <a:cubicBezTo>
                  <a:pt x="0" y="725"/>
                  <a:pt x="0" y="725"/>
                  <a:pt x="0" y="725"/>
                </a:cubicBezTo>
                <a:cubicBezTo>
                  <a:pt x="0" y="700"/>
                  <a:pt x="18" y="687"/>
                  <a:pt x="32" y="677"/>
                </a:cubicBezTo>
                <a:cubicBezTo>
                  <a:pt x="47" y="666"/>
                  <a:pt x="56" y="659"/>
                  <a:pt x="56" y="644"/>
                </a:cubicBezTo>
                <a:cubicBezTo>
                  <a:pt x="56" y="630"/>
                  <a:pt x="47" y="622"/>
                  <a:pt x="32" y="612"/>
                </a:cubicBezTo>
                <a:cubicBezTo>
                  <a:pt x="18" y="601"/>
                  <a:pt x="0" y="589"/>
                  <a:pt x="0" y="564"/>
                </a:cubicBezTo>
                <a:cubicBezTo>
                  <a:pt x="0" y="539"/>
                  <a:pt x="18" y="526"/>
                  <a:pt x="32" y="516"/>
                </a:cubicBezTo>
                <a:cubicBezTo>
                  <a:pt x="47" y="505"/>
                  <a:pt x="56" y="498"/>
                  <a:pt x="56" y="483"/>
                </a:cubicBezTo>
                <a:cubicBezTo>
                  <a:pt x="56" y="469"/>
                  <a:pt x="47" y="461"/>
                  <a:pt x="32" y="451"/>
                </a:cubicBezTo>
                <a:cubicBezTo>
                  <a:pt x="18" y="440"/>
                  <a:pt x="0" y="428"/>
                  <a:pt x="0" y="403"/>
                </a:cubicBezTo>
                <a:cubicBezTo>
                  <a:pt x="0" y="378"/>
                  <a:pt x="18" y="365"/>
                  <a:pt x="32" y="355"/>
                </a:cubicBezTo>
                <a:cubicBezTo>
                  <a:pt x="47" y="344"/>
                  <a:pt x="56" y="337"/>
                  <a:pt x="56" y="322"/>
                </a:cubicBezTo>
                <a:cubicBezTo>
                  <a:pt x="56" y="308"/>
                  <a:pt x="47" y="300"/>
                  <a:pt x="32" y="290"/>
                </a:cubicBezTo>
                <a:cubicBezTo>
                  <a:pt x="18" y="279"/>
                  <a:pt x="0" y="267"/>
                  <a:pt x="0" y="242"/>
                </a:cubicBezTo>
                <a:cubicBezTo>
                  <a:pt x="0" y="217"/>
                  <a:pt x="18" y="204"/>
                  <a:pt x="32" y="194"/>
                </a:cubicBezTo>
                <a:cubicBezTo>
                  <a:pt x="47" y="183"/>
                  <a:pt x="56" y="176"/>
                  <a:pt x="56" y="161"/>
                </a:cubicBezTo>
                <a:cubicBezTo>
                  <a:pt x="56" y="147"/>
                  <a:pt x="47" y="139"/>
                  <a:pt x="32" y="129"/>
                </a:cubicBezTo>
                <a:cubicBezTo>
                  <a:pt x="18" y="118"/>
                  <a:pt x="0" y="106"/>
                  <a:pt x="0" y="81"/>
                </a:cubicBezTo>
                <a:cubicBezTo>
                  <a:pt x="0" y="55"/>
                  <a:pt x="18" y="43"/>
                  <a:pt x="32" y="32"/>
                </a:cubicBezTo>
                <a:cubicBezTo>
                  <a:pt x="47" y="22"/>
                  <a:pt x="56" y="14"/>
                  <a:pt x="56" y="0"/>
                </a:cubicBezTo>
                <a:lnTo>
                  <a:pt x="75" y="0"/>
                </a:ln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2" name="Freeform 7"/>
          <p:cNvSpPr>
            <a:spLocks noEditPoints="1"/>
          </p:cNvSpPr>
          <p:nvPr/>
        </p:nvSpPr>
        <p:spPr bwMode="auto">
          <a:xfrm>
            <a:off x="942822" y="5702042"/>
            <a:ext cx="222095" cy="222095"/>
          </a:xfrm>
          <a:custGeom>
            <a:avLst/>
            <a:gdLst>
              <a:gd name="T0" fmla="*/ 94 w 188"/>
              <a:gd name="T1" fmla="*/ 188 h 188"/>
              <a:gd name="T2" fmla="*/ 0 w 188"/>
              <a:gd name="T3" fmla="*/ 94 h 188"/>
              <a:gd name="T4" fmla="*/ 94 w 188"/>
              <a:gd name="T5" fmla="*/ 0 h 188"/>
              <a:gd name="T6" fmla="*/ 188 w 188"/>
              <a:gd name="T7" fmla="*/ 94 h 188"/>
              <a:gd name="T8" fmla="*/ 94 w 188"/>
              <a:gd name="T9" fmla="*/ 188 h 188"/>
              <a:gd name="T10" fmla="*/ 94 w 188"/>
              <a:gd name="T11" fmla="*/ 34 h 188"/>
              <a:gd name="T12" fmla="*/ 33 w 188"/>
              <a:gd name="T13" fmla="*/ 94 h 188"/>
              <a:gd name="T14" fmla="*/ 94 w 188"/>
              <a:gd name="T15" fmla="*/ 155 h 188"/>
              <a:gd name="T16" fmla="*/ 154 w 188"/>
              <a:gd name="T17" fmla="*/ 94 h 188"/>
              <a:gd name="T18" fmla="*/ 94 w 188"/>
              <a:gd name="T19" fmla="*/ 3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188"/>
                </a:moveTo>
                <a:cubicBezTo>
                  <a:pt x="42" y="188"/>
                  <a:pt x="0" y="146"/>
                  <a:pt x="0" y="94"/>
                </a:cubicBezTo>
                <a:cubicBezTo>
                  <a:pt x="0" y="43"/>
                  <a:pt x="42" y="0"/>
                  <a:pt x="94" y="0"/>
                </a:cubicBezTo>
                <a:cubicBezTo>
                  <a:pt x="145" y="0"/>
                  <a:pt x="188" y="43"/>
                  <a:pt x="188" y="94"/>
                </a:cubicBezTo>
                <a:cubicBezTo>
                  <a:pt x="188" y="146"/>
                  <a:pt x="145" y="188"/>
                  <a:pt x="94" y="188"/>
                </a:cubicBezTo>
                <a:close/>
                <a:moveTo>
                  <a:pt x="94" y="34"/>
                </a:moveTo>
                <a:cubicBezTo>
                  <a:pt x="60" y="34"/>
                  <a:pt x="33" y="61"/>
                  <a:pt x="33" y="94"/>
                </a:cubicBezTo>
                <a:cubicBezTo>
                  <a:pt x="33" y="128"/>
                  <a:pt x="60" y="155"/>
                  <a:pt x="94" y="155"/>
                </a:cubicBezTo>
                <a:cubicBezTo>
                  <a:pt x="127" y="155"/>
                  <a:pt x="154" y="128"/>
                  <a:pt x="154" y="94"/>
                </a:cubicBezTo>
                <a:cubicBezTo>
                  <a:pt x="154" y="61"/>
                  <a:pt x="127" y="34"/>
                  <a:pt x="94" y="34"/>
                </a:cubicBezTo>
                <a:close/>
              </a:path>
            </a:pathLst>
          </a:custGeom>
          <a:solidFill>
            <a:srgbClr val="584E8F"/>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4" name="Rectangle 9"/>
          <p:cNvSpPr>
            <a:spLocks noChangeArrowheads="1"/>
          </p:cNvSpPr>
          <p:nvPr/>
        </p:nvSpPr>
        <p:spPr bwMode="auto">
          <a:xfrm>
            <a:off x="2404744" y="1256516"/>
            <a:ext cx="3818469" cy="2563186"/>
          </a:xfrm>
          <a:prstGeom prst="rect">
            <a:avLst/>
          </a:prstGeom>
          <a:solidFill>
            <a:srgbClr val="445BA9"/>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5" name="Rectangle 10"/>
          <p:cNvSpPr>
            <a:spLocks noChangeArrowheads="1"/>
          </p:cNvSpPr>
          <p:nvPr/>
        </p:nvSpPr>
        <p:spPr bwMode="auto">
          <a:xfrm>
            <a:off x="2664350" y="2439805"/>
            <a:ext cx="3394277" cy="3572926"/>
          </a:xfrm>
          <a:prstGeom prst="rect">
            <a:avLst/>
          </a:prstGeom>
          <a:noFill/>
          <a:ln w="7938" cap="flat">
            <a:solidFill>
              <a:srgbClr val="584E8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cs typeface="Manrope SemiBold" charset="0"/>
            </a:endParaRPr>
          </a:p>
        </p:txBody>
      </p:sp>
      <p:sp>
        <p:nvSpPr>
          <p:cNvPr id="16" name="Rectangle 11"/>
          <p:cNvSpPr>
            <a:spLocks noChangeArrowheads="1"/>
          </p:cNvSpPr>
          <p:nvPr/>
        </p:nvSpPr>
        <p:spPr bwMode="auto">
          <a:xfrm>
            <a:off x="1325115" y="5538202"/>
            <a:ext cx="2160260" cy="385934"/>
          </a:xfrm>
          <a:prstGeom prst="rect">
            <a:avLst/>
          </a:prstGeom>
          <a:solidFill>
            <a:srgbClr val="445BA9"/>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7" name="Rectangle 12"/>
          <p:cNvSpPr>
            <a:spLocks noChangeArrowheads="1"/>
          </p:cNvSpPr>
          <p:nvPr/>
        </p:nvSpPr>
        <p:spPr bwMode="auto">
          <a:xfrm>
            <a:off x="937967" y="3375514"/>
            <a:ext cx="387148" cy="2162688"/>
          </a:xfrm>
          <a:prstGeom prst="rect">
            <a:avLst/>
          </a:prstGeom>
          <a:solidFill>
            <a:srgbClr val="445BA9"/>
          </a:solidFill>
          <a:ln>
            <a:noFill/>
          </a:ln>
        </p:spPr>
        <p:txBody>
          <a:bodyPr vert="horz" wrap="square" lIns="91440" tIns="45720" rIns="91440" bIns="45720" numCol="1" anchor="t" anchorCtr="0" compatLnSpc="1"/>
          <a:lstStyle/>
          <a:p>
            <a:endParaRPr lang="zh-CN" altLang="en-US">
              <a:cs typeface="Manrope SemiBold" charset="0"/>
            </a:endParaRPr>
          </a:p>
        </p:txBody>
      </p:sp>
      <p:sp>
        <p:nvSpPr>
          <p:cNvPr id="18" name="Rectangle 13"/>
          <p:cNvSpPr>
            <a:spLocks noChangeArrowheads="1"/>
          </p:cNvSpPr>
          <p:nvPr/>
        </p:nvSpPr>
        <p:spPr bwMode="auto">
          <a:xfrm>
            <a:off x="1325114" y="1517447"/>
            <a:ext cx="4573315" cy="4020755"/>
          </a:xfrm>
          <a:prstGeom prst="rect">
            <a:avLst/>
          </a:prstGeom>
          <a:blipFill>
            <a:blip r:embed="rId2"/>
            <a:srcRect/>
            <a:stretch>
              <a:fillRect l="-15885" r="-1579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anrope SemiBold" charset="0"/>
            </a:endParaRPr>
          </a:p>
        </p:txBody>
      </p:sp>
      <p:grpSp>
        <p:nvGrpSpPr>
          <p:cNvPr id="72" name="组合 71"/>
          <p:cNvGrpSpPr/>
          <p:nvPr/>
        </p:nvGrpSpPr>
        <p:grpSpPr>
          <a:xfrm>
            <a:off x="11275559" y="1363315"/>
            <a:ext cx="466034" cy="748810"/>
            <a:chOff x="10731248" y="2049954"/>
            <a:chExt cx="463947" cy="745456"/>
          </a:xfrm>
          <a:solidFill>
            <a:srgbClr val="FB954C"/>
          </a:solidFill>
        </p:grpSpPr>
        <p:sp>
          <p:nvSpPr>
            <p:cNvPr id="73" name="Freeform 14"/>
            <p:cNvSpPr/>
            <p:nvPr/>
          </p:nvSpPr>
          <p:spPr bwMode="auto">
            <a:xfrm>
              <a:off x="10731248" y="2748290"/>
              <a:ext cx="45911" cy="47120"/>
            </a:xfrm>
            <a:custGeom>
              <a:avLst/>
              <a:gdLst>
                <a:gd name="T0" fmla="*/ 31 w 38"/>
                <a:gd name="T1" fmla="*/ 0 h 39"/>
                <a:gd name="T2" fmla="*/ 38 w 38"/>
                <a:gd name="T3" fmla="*/ 7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7"/>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4" name="Freeform 15"/>
            <p:cNvSpPr/>
            <p:nvPr/>
          </p:nvSpPr>
          <p:spPr bwMode="auto">
            <a:xfrm>
              <a:off x="10731248" y="2748290"/>
              <a:ext cx="45911" cy="47120"/>
            </a:xfrm>
            <a:custGeom>
              <a:avLst/>
              <a:gdLst>
                <a:gd name="T0" fmla="*/ 7 w 38"/>
                <a:gd name="T1" fmla="*/ 0 h 39"/>
                <a:gd name="T2" fmla="*/ 38 w 38"/>
                <a:gd name="T3" fmla="*/ 31 h 39"/>
                <a:gd name="T4" fmla="*/ 31 w 38"/>
                <a:gd name="T5" fmla="*/ 39 h 39"/>
                <a:gd name="T6" fmla="*/ 0 w 38"/>
                <a:gd name="T7" fmla="*/ 7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5" name="Freeform 16"/>
            <p:cNvSpPr/>
            <p:nvPr/>
          </p:nvSpPr>
          <p:spPr bwMode="auto">
            <a:xfrm>
              <a:off x="10731248" y="2608140"/>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6" name="Freeform 17"/>
            <p:cNvSpPr/>
            <p:nvPr/>
          </p:nvSpPr>
          <p:spPr bwMode="auto">
            <a:xfrm>
              <a:off x="10731248" y="2608140"/>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7" name="Freeform 18"/>
            <p:cNvSpPr/>
            <p:nvPr/>
          </p:nvSpPr>
          <p:spPr bwMode="auto">
            <a:xfrm>
              <a:off x="10731248" y="2469198"/>
              <a:ext cx="45911" cy="45911"/>
            </a:xfrm>
            <a:custGeom>
              <a:avLst/>
              <a:gdLst>
                <a:gd name="T0" fmla="*/ 31 w 38"/>
                <a:gd name="T1" fmla="*/ 0 h 38"/>
                <a:gd name="T2" fmla="*/ 38 w 38"/>
                <a:gd name="T3" fmla="*/ 8 h 38"/>
                <a:gd name="T4" fmla="*/ 7 w 38"/>
                <a:gd name="T5" fmla="*/ 38 h 38"/>
                <a:gd name="T6" fmla="*/ 0 w 38"/>
                <a:gd name="T7" fmla="*/ 30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8"/>
                  </a:lnTo>
                  <a:lnTo>
                    <a:pt x="7"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8" name="Freeform 19"/>
            <p:cNvSpPr/>
            <p:nvPr/>
          </p:nvSpPr>
          <p:spPr bwMode="auto">
            <a:xfrm>
              <a:off x="10731248" y="2469198"/>
              <a:ext cx="45911" cy="45911"/>
            </a:xfrm>
            <a:custGeom>
              <a:avLst/>
              <a:gdLst>
                <a:gd name="T0" fmla="*/ 7 w 38"/>
                <a:gd name="T1" fmla="*/ 0 h 38"/>
                <a:gd name="T2" fmla="*/ 38 w 38"/>
                <a:gd name="T3" fmla="*/ 30 h 38"/>
                <a:gd name="T4" fmla="*/ 31 w 38"/>
                <a:gd name="T5" fmla="*/ 38 h 38"/>
                <a:gd name="T6" fmla="*/ 0 w 38"/>
                <a:gd name="T7" fmla="*/ 8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0"/>
                  </a:lnTo>
                  <a:lnTo>
                    <a:pt x="31" y="38"/>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79" name="Freeform 20"/>
            <p:cNvSpPr/>
            <p:nvPr/>
          </p:nvSpPr>
          <p:spPr bwMode="auto">
            <a:xfrm>
              <a:off x="10731248" y="2330255"/>
              <a:ext cx="45911" cy="45911"/>
            </a:xfrm>
            <a:custGeom>
              <a:avLst/>
              <a:gdLst>
                <a:gd name="T0" fmla="*/ 31 w 38"/>
                <a:gd name="T1" fmla="*/ 0 h 38"/>
                <a:gd name="T2" fmla="*/ 38 w 38"/>
                <a:gd name="T3" fmla="*/ 7 h 38"/>
                <a:gd name="T4" fmla="*/ 7 w 38"/>
                <a:gd name="T5" fmla="*/ 38 h 38"/>
                <a:gd name="T6" fmla="*/ 0 w 38"/>
                <a:gd name="T7" fmla="*/ 31 h 38"/>
                <a:gd name="T8" fmla="*/ 31 w 38"/>
                <a:gd name="T9" fmla="*/ 0 h 38"/>
              </a:gdLst>
              <a:ahLst/>
              <a:cxnLst>
                <a:cxn ang="0">
                  <a:pos x="T0" y="T1"/>
                </a:cxn>
                <a:cxn ang="0">
                  <a:pos x="T2" y="T3"/>
                </a:cxn>
                <a:cxn ang="0">
                  <a:pos x="T4" y="T5"/>
                </a:cxn>
                <a:cxn ang="0">
                  <a:pos x="T6" y="T7"/>
                </a:cxn>
                <a:cxn ang="0">
                  <a:pos x="T8" y="T9"/>
                </a:cxn>
              </a:cxnLst>
              <a:rect l="0" t="0" r="r" b="b"/>
              <a:pathLst>
                <a:path w="38" h="38">
                  <a:moveTo>
                    <a:pt x="31" y="0"/>
                  </a:moveTo>
                  <a:lnTo>
                    <a:pt x="38" y="7"/>
                  </a:lnTo>
                  <a:lnTo>
                    <a:pt x="7"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0" name="Freeform 21"/>
            <p:cNvSpPr/>
            <p:nvPr/>
          </p:nvSpPr>
          <p:spPr bwMode="auto">
            <a:xfrm>
              <a:off x="10731248" y="2330255"/>
              <a:ext cx="45911" cy="45911"/>
            </a:xfrm>
            <a:custGeom>
              <a:avLst/>
              <a:gdLst>
                <a:gd name="T0" fmla="*/ 7 w 38"/>
                <a:gd name="T1" fmla="*/ 0 h 38"/>
                <a:gd name="T2" fmla="*/ 38 w 38"/>
                <a:gd name="T3" fmla="*/ 31 h 38"/>
                <a:gd name="T4" fmla="*/ 31 w 38"/>
                <a:gd name="T5" fmla="*/ 38 h 38"/>
                <a:gd name="T6" fmla="*/ 0 w 38"/>
                <a:gd name="T7" fmla="*/ 7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31"/>
                  </a:lnTo>
                  <a:lnTo>
                    <a:pt x="31" y="38"/>
                  </a:lnTo>
                  <a:lnTo>
                    <a:pt x="0" y="7"/>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1" name="Freeform 22"/>
            <p:cNvSpPr/>
            <p:nvPr/>
          </p:nvSpPr>
          <p:spPr bwMode="auto">
            <a:xfrm>
              <a:off x="10731248" y="2190105"/>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2" name="Freeform 23"/>
            <p:cNvSpPr/>
            <p:nvPr/>
          </p:nvSpPr>
          <p:spPr bwMode="auto">
            <a:xfrm>
              <a:off x="10731248" y="2190105"/>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3" name="Freeform 24"/>
            <p:cNvSpPr/>
            <p:nvPr/>
          </p:nvSpPr>
          <p:spPr bwMode="auto">
            <a:xfrm>
              <a:off x="10731248" y="2049954"/>
              <a:ext cx="45911" cy="47120"/>
            </a:xfrm>
            <a:custGeom>
              <a:avLst/>
              <a:gdLst>
                <a:gd name="T0" fmla="*/ 31 w 38"/>
                <a:gd name="T1" fmla="*/ 0 h 39"/>
                <a:gd name="T2" fmla="*/ 38 w 38"/>
                <a:gd name="T3" fmla="*/ 8 h 39"/>
                <a:gd name="T4" fmla="*/ 7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8"/>
                  </a:lnTo>
                  <a:lnTo>
                    <a:pt x="7"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4" name="Freeform 25"/>
            <p:cNvSpPr/>
            <p:nvPr/>
          </p:nvSpPr>
          <p:spPr bwMode="auto">
            <a:xfrm>
              <a:off x="10731248" y="2049954"/>
              <a:ext cx="45911" cy="47120"/>
            </a:xfrm>
            <a:custGeom>
              <a:avLst/>
              <a:gdLst>
                <a:gd name="T0" fmla="*/ 7 w 38"/>
                <a:gd name="T1" fmla="*/ 0 h 39"/>
                <a:gd name="T2" fmla="*/ 38 w 38"/>
                <a:gd name="T3" fmla="*/ 31 h 39"/>
                <a:gd name="T4" fmla="*/ 31 w 38"/>
                <a:gd name="T5" fmla="*/ 39 h 39"/>
                <a:gd name="T6" fmla="*/ 0 w 38"/>
                <a:gd name="T7" fmla="*/ 8 h 39"/>
                <a:gd name="T8" fmla="*/ 7 w 38"/>
                <a:gd name="T9" fmla="*/ 0 h 39"/>
              </a:gdLst>
              <a:ahLst/>
              <a:cxnLst>
                <a:cxn ang="0">
                  <a:pos x="T0" y="T1"/>
                </a:cxn>
                <a:cxn ang="0">
                  <a:pos x="T2" y="T3"/>
                </a:cxn>
                <a:cxn ang="0">
                  <a:pos x="T4" y="T5"/>
                </a:cxn>
                <a:cxn ang="0">
                  <a:pos x="T6" y="T7"/>
                </a:cxn>
                <a:cxn ang="0">
                  <a:pos x="T8" y="T9"/>
                </a:cxn>
              </a:cxnLst>
              <a:rect l="0" t="0" r="r" b="b"/>
              <a:pathLst>
                <a:path w="38" h="39">
                  <a:moveTo>
                    <a:pt x="7" y="0"/>
                  </a:moveTo>
                  <a:lnTo>
                    <a:pt x="38" y="31"/>
                  </a:lnTo>
                  <a:lnTo>
                    <a:pt x="31" y="39"/>
                  </a:lnTo>
                  <a:lnTo>
                    <a:pt x="0" y="8"/>
                  </a:lnTo>
                  <a:lnTo>
                    <a:pt x="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5" name="Freeform 26"/>
            <p:cNvSpPr/>
            <p:nvPr/>
          </p:nvSpPr>
          <p:spPr bwMode="auto">
            <a:xfrm>
              <a:off x="10870191"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6" name="Freeform 27"/>
            <p:cNvSpPr/>
            <p:nvPr/>
          </p:nvSpPr>
          <p:spPr bwMode="auto">
            <a:xfrm>
              <a:off x="10870191"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7" name="Freeform 28"/>
            <p:cNvSpPr/>
            <p:nvPr/>
          </p:nvSpPr>
          <p:spPr bwMode="auto">
            <a:xfrm>
              <a:off x="10870191"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8" name="Freeform 29"/>
            <p:cNvSpPr/>
            <p:nvPr/>
          </p:nvSpPr>
          <p:spPr bwMode="auto">
            <a:xfrm>
              <a:off x="10870191"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89" name="Freeform 30"/>
            <p:cNvSpPr/>
            <p:nvPr/>
          </p:nvSpPr>
          <p:spPr bwMode="auto">
            <a:xfrm>
              <a:off x="10870191"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0" name="Freeform 31"/>
            <p:cNvSpPr/>
            <p:nvPr/>
          </p:nvSpPr>
          <p:spPr bwMode="auto">
            <a:xfrm>
              <a:off x="10870191"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1" name="Freeform 32"/>
            <p:cNvSpPr/>
            <p:nvPr/>
          </p:nvSpPr>
          <p:spPr bwMode="auto">
            <a:xfrm>
              <a:off x="10870191"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2" name="Freeform 33"/>
            <p:cNvSpPr/>
            <p:nvPr/>
          </p:nvSpPr>
          <p:spPr bwMode="auto">
            <a:xfrm>
              <a:off x="10870191"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3" name="Freeform 34"/>
            <p:cNvSpPr/>
            <p:nvPr/>
          </p:nvSpPr>
          <p:spPr bwMode="auto">
            <a:xfrm>
              <a:off x="10870191"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4" name="Freeform 35"/>
            <p:cNvSpPr/>
            <p:nvPr/>
          </p:nvSpPr>
          <p:spPr bwMode="auto">
            <a:xfrm>
              <a:off x="10870191"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5" name="Freeform 36"/>
            <p:cNvSpPr/>
            <p:nvPr/>
          </p:nvSpPr>
          <p:spPr bwMode="auto">
            <a:xfrm>
              <a:off x="10870191"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6" name="Freeform 37"/>
            <p:cNvSpPr/>
            <p:nvPr/>
          </p:nvSpPr>
          <p:spPr bwMode="auto">
            <a:xfrm>
              <a:off x="10870191"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7" name="Freeform 38"/>
            <p:cNvSpPr/>
            <p:nvPr/>
          </p:nvSpPr>
          <p:spPr bwMode="auto">
            <a:xfrm>
              <a:off x="11010341" y="2748290"/>
              <a:ext cx="45911" cy="47120"/>
            </a:xfrm>
            <a:custGeom>
              <a:avLst/>
              <a:gdLst>
                <a:gd name="T0" fmla="*/ 30 w 38"/>
                <a:gd name="T1" fmla="*/ 0 h 39"/>
                <a:gd name="T2" fmla="*/ 38 w 38"/>
                <a:gd name="T3" fmla="*/ 7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7"/>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8" name="Freeform 39"/>
            <p:cNvSpPr/>
            <p:nvPr/>
          </p:nvSpPr>
          <p:spPr bwMode="auto">
            <a:xfrm>
              <a:off x="11010341" y="2748290"/>
              <a:ext cx="45911" cy="47120"/>
            </a:xfrm>
            <a:custGeom>
              <a:avLst/>
              <a:gdLst>
                <a:gd name="T0" fmla="*/ 8 w 38"/>
                <a:gd name="T1" fmla="*/ 0 h 39"/>
                <a:gd name="T2" fmla="*/ 38 w 38"/>
                <a:gd name="T3" fmla="*/ 31 h 39"/>
                <a:gd name="T4" fmla="*/ 30 w 38"/>
                <a:gd name="T5" fmla="*/ 39 h 39"/>
                <a:gd name="T6" fmla="*/ 0 w 38"/>
                <a:gd name="T7" fmla="*/ 7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99" name="Freeform 40"/>
            <p:cNvSpPr/>
            <p:nvPr/>
          </p:nvSpPr>
          <p:spPr bwMode="auto">
            <a:xfrm>
              <a:off x="11010341" y="2608140"/>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0" name="Freeform 41"/>
            <p:cNvSpPr/>
            <p:nvPr/>
          </p:nvSpPr>
          <p:spPr bwMode="auto">
            <a:xfrm>
              <a:off x="11010341" y="2608140"/>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1" name="Freeform 42"/>
            <p:cNvSpPr/>
            <p:nvPr/>
          </p:nvSpPr>
          <p:spPr bwMode="auto">
            <a:xfrm>
              <a:off x="11010341" y="2469198"/>
              <a:ext cx="45911" cy="45911"/>
            </a:xfrm>
            <a:custGeom>
              <a:avLst/>
              <a:gdLst>
                <a:gd name="T0" fmla="*/ 30 w 38"/>
                <a:gd name="T1" fmla="*/ 0 h 38"/>
                <a:gd name="T2" fmla="*/ 38 w 38"/>
                <a:gd name="T3" fmla="*/ 8 h 38"/>
                <a:gd name="T4" fmla="*/ 8 w 38"/>
                <a:gd name="T5" fmla="*/ 38 h 38"/>
                <a:gd name="T6" fmla="*/ 0 w 38"/>
                <a:gd name="T7" fmla="*/ 30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8"/>
                  </a:lnTo>
                  <a:lnTo>
                    <a:pt x="8" y="38"/>
                  </a:lnTo>
                  <a:lnTo>
                    <a:pt x="0" y="30"/>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2" name="Freeform 43"/>
            <p:cNvSpPr/>
            <p:nvPr/>
          </p:nvSpPr>
          <p:spPr bwMode="auto">
            <a:xfrm>
              <a:off x="11010341" y="2469198"/>
              <a:ext cx="45911" cy="45911"/>
            </a:xfrm>
            <a:custGeom>
              <a:avLst/>
              <a:gdLst>
                <a:gd name="T0" fmla="*/ 8 w 38"/>
                <a:gd name="T1" fmla="*/ 0 h 38"/>
                <a:gd name="T2" fmla="*/ 38 w 38"/>
                <a:gd name="T3" fmla="*/ 30 h 38"/>
                <a:gd name="T4" fmla="*/ 30 w 38"/>
                <a:gd name="T5" fmla="*/ 38 h 38"/>
                <a:gd name="T6" fmla="*/ 0 w 38"/>
                <a:gd name="T7" fmla="*/ 8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0"/>
                  </a:lnTo>
                  <a:lnTo>
                    <a:pt x="30"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3" name="Freeform 44"/>
            <p:cNvSpPr/>
            <p:nvPr/>
          </p:nvSpPr>
          <p:spPr bwMode="auto">
            <a:xfrm>
              <a:off x="11010341" y="2330255"/>
              <a:ext cx="45911" cy="45911"/>
            </a:xfrm>
            <a:custGeom>
              <a:avLst/>
              <a:gdLst>
                <a:gd name="T0" fmla="*/ 30 w 38"/>
                <a:gd name="T1" fmla="*/ 0 h 38"/>
                <a:gd name="T2" fmla="*/ 38 w 38"/>
                <a:gd name="T3" fmla="*/ 7 h 38"/>
                <a:gd name="T4" fmla="*/ 8 w 38"/>
                <a:gd name="T5" fmla="*/ 38 h 38"/>
                <a:gd name="T6" fmla="*/ 0 w 38"/>
                <a:gd name="T7" fmla="*/ 31 h 38"/>
                <a:gd name="T8" fmla="*/ 30 w 38"/>
                <a:gd name="T9" fmla="*/ 0 h 38"/>
              </a:gdLst>
              <a:ahLst/>
              <a:cxnLst>
                <a:cxn ang="0">
                  <a:pos x="T0" y="T1"/>
                </a:cxn>
                <a:cxn ang="0">
                  <a:pos x="T2" y="T3"/>
                </a:cxn>
                <a:cxn ang="0">
                  <a:pos x="T4" y="T5"/>
                </a:cxn>
                <a:cxn ang="0">
                  <a:pos x="T6" y="T7"/>
                </a:cxn>
                <a:cxn ang="0">
                  <a:pos x="T8" y="T9"/>
                </a:cxn>
              </a:cxnLst>
              <a:rect l="0" t="0" r="r" b="b"/>
              <a:pathLst>
                <a:path w="38" h="38">
                  <a:moveTo>
                    <a:pt x="30" y="0"/>
                  </a:moveTo>
                  <a:lnTo>
                    <a:pt x="38" y="7"/>
                  </a:lnTo>
                  <a:lnTo>
                    <a:pt x="8" y="38"/>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4" name="Freeform 45"/>
            <p:cNvSpPr/>
            <p:nvPr/>
          </p:nvSpPr>
          <p:spPr bwMode="auto">
            <a:xfrm>
              <a:off x="11010341" y="2330255"/>
              <a:ext cx="45911" cy="45911"/>
            </a:xfrm>
            <a:custGeom>
              <a:avLst/>
              <a:gdLst>
                <a:gd name="T0" fmla="*/ 8 w 38"/>
                <a:gd name="T1" fmla="*/ 0 h 38"/>
                <a:gd name="T2" fmla="*/ 38 w 38"/>
                <a:gd name="T3" fmla="*/ 31 h 38"/>
                <a:gd name="T4" fmla="*/ 30 w 38"/>
                <a:gd name="T5" fmla="*/ 38 h 38"/>
                <a:gd name="T6" fmla="*/ 0 w 38"/>
                <a:gd name="T7" fmla="*/ 7 h 38"/>
                <a:gd name="T8" fmla="*/ 8 w 38"/>
                <a:gd name="T9" fmla="*/ 0 h 38"/>
              </a:gdLst>
              <a:ahLst/>
              <a:cxnLst>
                <a:cxn ang="0">
                  <a:pos x="T0" y="T1"/>
                </a:cxn>
                <a:cxn ang="0">
                  <a:pos x="T2" y="T3"/>
                </a:cxn>
                <a:cxn ang="0">
                  <a:pos x="T4" y="T5"/>
                </a:cxn>
                <a:cxn ang="0">
                  <a:pos x="T6" y="T7"/>
                </a:cxn>
                <a:cxn ang="0">
                  <a:pos x="T8" y="T9"/>
                </a:cxn>
              </a:cxnLst>
              <a:rect l="0" t="0" r="r" b="b"/>
              <a:pathLst>
                <a:path w="38" h="38">
                  <a:moveTo>
                    <a:pt x="8" y="0"/>
                  </a:moveTo>
                  <a:lnTo>
                    <a:pt x="38" y="31"/>
                  </a:lnTo>
                  <a:lnTo>
                    <a:pt x="30"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5" name="Freeform 46"/>
            <p:cNvSpPr/>
            <p:nvPr/>
          </p:nvSpPr>
          <p:spPr bwMode="auto">
            <a:xfrm>
              <a:off x="11010341" y="2190105"/>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6" name="Freeform 47"/>
            <p:cNvSpPr/>
            <p:nvPr/>
          </p:nvSpPr>
          <p:spPr bwMode="auto">
            <a:xfrm>
              <a:off x="11010341" y="2190105"/>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7" name="Freeform 48"/>
            <p:cNvSpPr/>
            <p:nvPr/>
          </p:nvSpPr>
          <p:spPr bwMode="auto">
            <a:xfrm>
              <a:off x="11010341" y="2049954"/>
              <a:ext cx="45911" cy="47120"/>
            </a:xfrm>
            <a:custGeom>
              <a:avLst/>
              <a:gdLst>
                <a:gd name="T0" fmla="*/ 30 w 38"/>
                <a:gd name="T1" fmla="*/ 0 h 39"/>
                <a:gd name="T2" fmla="*/ 38 w 38"/>
                <a:gd name="T3" fmla="*/ 8 h 39"/>
                <a:gd name="T4" fmla="*/ 8 w 38"/>
                <a:gd name="T5" fmla="*/ 39 h 39"/>
                <a:gd name="T6" fmla="*/ 0 w 38"/>
                <a:gd name="T7" fmla="*/ 31 h 39"/>
                <a:gd name="T8" fmla="*/ 30 w 38"/>
                <a:gd name="T9" fmla="*/ 0 h 39"/>
              </a:gdLst>
              <a:ahLst/>
              <a:cxnLst>
                <a:cxn ang="0">
                  <a:pos x="T0" y="T1"/>
                </a:cxn>
                <a:cxn ang="0">
                  <a:pos x="T2" y="T3"/>
                </a:cxn>
                <a:cxn ang="0">
                  <a:pos x="T4" y="T5"/>
                </a:cxn>
                <a:cxn ang="0">
                  <a:pos x="T6" y="T7"/>
                </a:cxn>
                <a:cxn ang="0">
                  <a:pos x="T8" y="T9"/>
                </a:cxn>
              </a:cxnLst>
              <a:rect l="0" t="0" r="r" b="b"/>
              <a:pathLst>
                <a:path w="38" h="39">
                  <a:moveTo>
                    <a:pt x="30" y="0"/>
                  </a:moveTo>
                  <a:lnTo>
                    <a:pt x="38" y="8"/>
                  </a:lnTo>
                  <a:lnTo>
                    <a:pt x="8" y="39"/>
                  </a:lnTo>
                  <a:lnTo>
                    <a:pt x="0" y="31"/>
                  </a:lnTo>
                  <a:lnTo>
                    <a:pt x="3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8" name="Freeform 49"/>
            <p:cNvSpPr/>
            <p:nvPr/>
          </p:nvSpPr>
          <p:spPr bwMode="auto">
            <a:xfrm>
              <a:off x="11010341" y="2049954"/>
              <a:ext cx="45911" cy="47120"/>
            </a:xfrm>
            <a:custGeom>
              <a:avLst/>
              <a:gdLst>
                <a:gd name="T0" fmla="*/ 8 w 38"/>
                <a:gd name="T1" fmla="*/ 0 h 39"/>
                <a:gd name="T2" fmla="*/ 38 w 38"/>
                <a:gd name="T3" fmla="*/ 31 h 39"/>
                <a:gd name="T4" fmla="*/ 30 w 38"/>
                <a:gd name="T5" fmla="*/ 39 h 39"/>
                <a:gd name="T6" fmla="*/ 0 w 38"/>
                <a:gd name="T7" fmla="*/ 8 h 39"/>
                <a:gd name="T8" fmla="*/ 8 w 38"/>
                <a:gd name="T9" fmla="*/ 0 h 39"/>
              </a:gdLst>
              <a:ahLst/>
              <a:cxnLst>
                <a:cxn ang="0">
                  <a:pos x="T0" y="T1"/>
                </a:cxn>
                <a:cxn ang="0">
                  <a:pos x="T2" y="T3"/>
                </a:cxn>
                <a:cxn ang="0">
                  <a:pos x="T4" y="T5"/>
                </a:cxn>
                <a:cxn ang="0">
                  <a:pos x="T6" y="T7"/>
                </a:cxn>
                <a:cxn ang="0">
                  <a:pos x="T8" y="T9"/>
                </a:cxn>
              </a:cxnLst>
              <a:rect l="0" t="0" r="r" b="b"/>
              <a:pathLst>
                <a:path w="38" h="39">
                  <a:moveTo>
                    <a:pt x="8" y="0"/>
                  </a:moveTo>
                  <a:lnTo>
                    <a:pt x="38" y="31"/>
                  </a:lnTo>
                  <a:lnTo>
                    <a:pt x="30"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09" name="Freeform 50"/>
            <p:cNvSpPr/>
            <p:nvPr/>
          </p:nvSpPr>
          <p:spPr bwMode="auto">
            <a:xfrm>
              <a:off x="11148075" y="2748290"/>
              <a:ext cx="47120" cy="47120"/>
            </a:xfrm>
            <a:custGeom>
              <a:avLst/>
              <a:gdLst>
                <a:gd name="T0" fmla="*/ 31 w 39"/>
                <a:gd name="T1" fmla="*/ 0 h 39"/>
                <a:gd name="T2" fmla="*/ 39 w 39"/>
                <a:gd name="T3" fmla="*/ 7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7"/>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0" name="Freeform 51"/>
            <p:cNvSpPr/>
            <p:nvPr/>
          </p:nvSpPr>
          <p:spPr bwMode="auto">
            <a:xfrm>
              <a:off x="11148075" y="2748290"/>
              <a:ext cx="47120" cy="47120"/>
            </a:xfrm>
            <a:custGeom>
              <a:avLst/>
              <a:gdLst>
                <a:gd name="T0" fmla="*/ 8 w 39"/>
                <a:gd name="T1" fmla="*/ 0 h 39"/>
                <a:gd name="T2" fmla="*/ 39 w 39"/>
                <a:gd name="T3" fmla="*/ 31 h 39"/>
                <a:gd name="T4" fmla="*/ 31 w 39"/>
                <a:gd name="T5" fmla="*/ 39 h 39"/>
                <a:gd name="T6" fmla="*/ 0 w 39"/>
                <a:gd name="T7" fmla="*/ 7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1" name="Freeform 52"/>
            <p:cNvSpPr/>
            <p:nvPr/>
          </p:nvSpPr>
          <p:spPr bwMode="auto">
            <a:xfrm>
              <a:off x="11148075" y="2608140"/>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2" name="Freeform 53"/>
            <p:cNvSpPr/>
            <p:nvPr/>
          </p:nvSpPr>
          <p:spPr bwMode="auto">
            <a:xfrm>
              <a:off x="11148075" y="2608140"/>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3" name="Freeform 54"/>
            <p:cNvSpPr/>
            <p:nvPr/>
          </p:nvSpPr>
          <p:spPr bwMode="auto">
            <a:xfrm>
              <a:off x="11148075" y="2469198"/>
              <a:ext cx="47120" cy="45911"/>
            </a:xfrm>
            <a:custGeom>
              <a:avLst/>
              <a:gdLst>
                <a:gd name="T0" fmla="*/ 31 w 39"/>
                <a:gd name="T1" fmla="*/ 0 h 38"/>
                <a:gd name="T2" fmla="*/ 39 w 39"/>
                <a:gd name="T3" fmla="*/ 8 h 38"/>
                <a:gd name="T4" fmla="*/ 8 w 39"/>
                <a:gd name="T5" fmla="*/ 38 h 38"/>
                <a:gd name="T6" fmla="*/ 0 w 39"/>
                <a:gd name="T7" fmla="*/ 30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8"/>
                  </a:lnTo>
                  <a:lnTo>
                    <a:pt x="8" y="38"/>
                  </a:lnTo>
                  <a:lnTo>
                    <a:pt x="0" y="30"/>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4" name="Freeform 55"/>
            <p:cNvSpPr/>
            <p:nvPr/>
          </p:nvSpPr>
          <p:spPr bwMode="auto">
            <a:xfrm>
              <a:off x="11148075" y="2469198"/>
              <a:ext cx="47120" cy="45911"/>
            </a:xfrm>
            <a:custGeom>
              <a:avLst/>
              <a:gdLst>
                <a:gd name="T0" fmla="*/ 8 w 39"/>
                <a:gd name="T1" fmla="*/ 0 h 38"/>
                <a:gd name="T2" fmla="*/ 39 w 39"/>
                <a:gd name="T3" fmla="*/ 30 h 38"/>
                <a:gd name="T4" fmla="*/ 31 w 39"/>
                <a:gd name="T5" fmla="*/ 38 h 38"/>
                <a:gd name="T6" fmla="*/ 0 w 39"/>
                <a:gd name="T7" fmla="*/ 8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0"/>
                  </a:lnTo>
                  <a:lnTo>
                    <a:pt x="31" y="38"/>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5" name="Freeform 56"/>
            <p:cNvSpPr/>
            <p:nvPr/>
          </p:nvSpPr>
          <p:spPr bwMode="auto">
            <a:xfrm>
              <a:off x="11148075" y="2330255"/>
              <a:ext cx="47120" cy="45911"/>
            </a:xfrm>
            <a:custGeom>
              <a:avLst/>
              <a:gdLst>
                <a:gd name="T0" fmla="*/ 31 w 39"/>
                <a:gd name="T1" fmla="*/ 0 h 38"/>
                <a:gd name="T2" fmla="*/ 39 w 39"/>
                <a:gd name="T3" fmla="*/ 7 h 38"/>
                <a:gd name="T4" fmla="*/ 8 w 39"/>
                <a:gd name="T5" fmla="*/ 38 h 38"/>
                <a:gd name="T6" fmla="*/ 0 w 39"/>
                <a:gd name="T7" fmla="*/ 31 h 38"/>
                <a:gd name="T8" fmla="*/ 31 w 39"/>
                <a:gd name="T9" fmla="*/ 0 h 38"/>
              </a:gdLst>
              <a:ahLst/>
              <a:cxnLst>
                <a:cxn ang="0">
                  <a:pos x="T0" y="T1"/>
                </a:cxn>
                <a:cxn ang="0">
                  <a:pos x="T2" y="T3"/>
                </a:cxn>
                <a:cxn ang="0">
                  <a:pos x="T4" y="T5"/>
                </a:cxn>
                <a:cxn ang="0">
                  <a:pos x="T6" y="T7"/>
                </a:cxn>
                <a:cxn ang="0">
                  <a:pos x="T8" y="T9"/>
                </a:cxn>
              </a:cxnLst>
              <a:rect l="0" t="0" r="r" b="b"/>
              <a:pathLst>
                <a:path w="39" h="38">
                  <a:moveTo>
                    <a:pt x="31" y="0"/>
                  </a:moveTo>
                  <a:lnTo>
                    <a:pt x="39" y="7"/>
                  </a:lnTo>
                  <a:lnTo>
                    <a:pt x="8" y="38"/>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6" name="Freeform 57"/>
            <p:cNvSpPr/>
            <p:nvPr/>
          </p:nvSpPr>
          <p:spPr bwMode="auto">
            <a:xfrm>
              <a:off x="11148075" y="2330255"/>
              <a:ext cx="47120" cy="45911"/>
            </a:xfrm>
            <a:custGeom>
              <a:avLst/>
              <a:gdLst>
                <a:gd name="T0" fmla="*/ 8 w 39"/>
                <a:gd name="T1" fmla="*/ 0 h 38"/>
                <a:gd name="T2" fmla="*/ 39 w 39"/>
                <a:gd name="T3" fmla="*/ 31 h 38"/>
                <a:gd name="T4" fmla="*/ 31 w 39"/>
                <a:gd name="T5" fmla="*/ 38 h 38"/>
                <a:gd name="T6" fmla="*/ 0 w 39"/>
                <a:gd name="T7" fmla="*/ 7 h 38"/>
                <a:gd name="T8" fmla="*/ 8 w 39"/>
                <a:gd name="T9" fmla="*/ 0 h 38"/>
              </a:gdLst>
              <a:ahLst/>
              <a:cxnLst>
                <a:cxn ang="0">
                  <a:pos x="T0" y="T1"/>
                </a:cxn>
                <a:cxn ang="0">
                  <a:pos x="T2" y="T3"/>
                </a:cxn>
                <a:cxn ang="0">
                  <a:pos x="T4" y="T5"/>
                </a:cxn>
                <a:cxn ang="0">
                  <a:pos x="T6" y="T7"/>
                </a:cxn>
                <a:cxn ang="0">
                  <a:pos x="T8" y="T9"/>
                </a:cxn>
              </a:cxnLst>
              <a:rect l="0" t="0" r="r" b="b"/>
              <a:pathLst>
                <a:path w="39" h="38">
                  <a:moveTo>
                    <a:pt x="8" y="0"/>
                  </a:moveTo>
                  <a:lnTo>
                    <a:pt x="39" y="31"/>
                  </a:lnTo>
                  <a:lnTo>
                    <a:pt x="31" y="38"/>
                  </a:lnTo>
                  <a:lnTo>
                    <a:pt x="0" y="7"/>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7" name="Freeform 58"/>
            <p:cNvSpPr/>
            <p:nvPr/>
          </p:nvSpPr>
          <p:spPr bwMode="auto">
            <a:xfrm>
              <a:off x="11148075" y="2190105"/>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8" name="Freeform 59"/>
            <p:cNvSpPr/>
            <p:nvPr/>
          </p:nvSpPr>
          <p:spPr bwMode="auto">
            <a:xfrm>
              <a:off x="11148075" y="2190105"/>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19" name="Freeform 60"/>
            <p:cNvSpPr/>
            <p:nvPr/>
          </p:nvSpPr>
          <p:spPr bwMode="auto">
            <a:xfrm>
              <a:off x="11148075" y="2049954"/>
              <a:ext cx="47120" cy="47120"/>
            </a:xfrm>
            <a:custGeom>
              <a:avLst/>
              <a:gdLst>
                <a:gd name="T0" fmla="*/ 31 w 39"/>
                <a:gd name="T1" fmla="*/ 0 h 39"/>
                <a:gd name="T2" fmla="*/ 39 w 39"/>
                <a:gd name="T3" fmla="*/ 8 h 39"/>
                <a:gd name="T4" fmla="*/ 8 w 39"/>
                <a:gd name="T5" fmla="*/ 39 h 39"/>
                <a:gd name="T6" fmla="*/ 0 w 39"/>
                <a:gd name="T7" fmla="*/ 31 h 39"/>
                <a:gd name="T8" fmla="*/ 31 w 39"/>
                <a:gd name="T9" fmla="*/ 0 h 39"/>
              </a:gdLst>
              <a:ahLst/>
              <a:cxnLst>
                <a:cxn ang="0">
                  <a:pos x="T0" y="T1"/>
                </a:cxn>
                <a:cxn ang="0">
                  <a:pos x="T2" y="T3"/>
                </a:cxn>
                <a:cxn ang="0">
                  <a:pos x="T4" y="T5"/>
                </a:cxn>
                <a:cxn ang="0">
                  <a:pos x="T6" y="T7"/>
                </a:cxn>
                <a:cxn ang="0">
                  <a:pos x="T8" y="T9"/>
                </a:cxn>
              </a:cxnLst>
              <a:rect l="0" t="0" r="r" b="b"/>
              <a:pathLst>
                <a:path w="39" h="39">
                  <a:moveTo>
                    <a:pt x="31" y="0"/>
                  </a:moveTo>
                  <a:lnTo>
                    <a:pt x="39" y="8"/>
                  </a:lnTo>
                  <a:lnTo>
                    <a:pt x="8" y="39"/>
                  </a:lnTo>
                  <a:lnTo>
                    <a:pt x="0" y="31"/>
                  </a:ln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sp>
          <p:nvSpPr>
            <p:cNvPr id="120" name="Freeform 61"/>
            <p:cNvSpPr/>
            <p:nvPr/>
          </p:nvSpPr>
          <p:spPr bwMode="auto">
            <a:xfrm>
              <a:off x="11148075" y="2049954"/>
              <a:ext cx="47120" cy="47120"/>
            </a:xfrm>
            <a:custGeom>
              <a:avLst/>
              <a:gdLst>
                <a:gd name="T0" fmla="*/ 8 w 39"/>
                <a:gd name="T1" fmla="*/ 0 h 39"/>
                <a:gd name="T2" fmla="*/ 39 w 39"/>
                <a:gd name="T3" fmla="*/ 31 h 39"/>
                <a:gd name="T4" fmla="*/ 31 w 39"/>
                <a:gd name="T5" fmla="*/ 39 h 39"/>
                <a:gd name="T6" fmla="*/ 0 w 39"/>
                <a:gd name="T7" fmla="*/ 8 h 39"/>
                <a:gd name="T8" fmla="*/ 8 w 39"/>
                <a:gd name="T9" fmla="*/ 0 h 39"/>
              </a:gdLst>
              <a:ahLst/>
              <a:cxnLst>
                <a:cxn ang="0">
                  <a:pos x="T0" y="T1"/>
                </a:cxn>
                <a:cxn ang="0">
                  <a:pos x="T2" y="T3"/>
                </a:cxn>
                <a:cxn ang="0">
                  <a:pos x="T4" y="T5"/>
                </a:cxn>
                <a:cxn ang="0">
                  <a:pos x="T6" y="T7"/>
                </a:cxn>
                <a:cxn ang="0">
                  <a:pos x="T8" y="T9"/>
                </a:cxn>
              </a:cxnLst>
              <a:rect l="0" t="0" r="r" b="b"/>
              <a:pathLst>
                <a:path w="39" h="39">
                  <a:moveTo>
                    <a:pt x="8" y="0"/>
                  </a:moveTo>
                  <a:lnTo>
                    <a:pt x="39" y="31"/>
                  </a:lnTo>
                  <a:lnTo>
                    <a:pt x="31" y="39"/>
                  </a:lnTo>
                  <a:lnTo>
                    <a:pt x="0" y="8"/>
                  </a:ln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anrope SemiBold" charset="0"/>
              </a:endParaRPr>
            </a:p>
          </p:txBody>
        </p:sp>
      </p:grpSp>
      <p:pic>
        <p:nvPicPr>
          <p:cNvPr id="124" name="图形 12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5657" y="6089668"/>
            <a:ext cx="423435" cy="675785"/>
          </a:xfrm>
          <a:prstGeom prst="rect">
            <a:avLst/>
          </a:prstGeom>
        </p:spPr>
      </p:pic>
      <p:sp>
        <p:nvSpPr>
          <p:cNvPr id="155" name="矩形 154"/>
          <p:cNvSpPr/>
          <p:nvPr/>
        </p:nvSpPr>
        <p:spPr>
          <a:xfrm>
            <a:off x="9208558" y="6381207"/>
            <a:ext cx="2587568" cy="253916"/>
          </a:xfrm>
          <a:prstGeom prst="rect">
            <a:avLst/>
          </a:prstGeom>
        </p:spPr>
        <p:txBody>
          <a:bodyPr wrap="none">
            <a:spAutoFit/>
          </a:bodyPr>
          <a:lstStyle/>
          <a:p>
            <a:pPr algn="r"/>
            <a:r>
              <a:rPr lang="en-US" altLang="zh-CN" sz="1050" dirty="0">
                <a:solidFill>
                  <a:schemeClr val="tx1">
                    <a:lumMod val="75000"/>
                    <a:lumOff val="25000"/>
                  </a:schemeClr>
                </a:solidFill>
                <a:cs typeface="Manrope SemiBold" charset="0"/>
              </a:rPr>
              <a:t>--</a:t>
            </a:r>
            <a:r>
              <a:rPr lang="zh-CN" altLang="en-US" sz="1050" dirty="0">
                <a:solidFill>
                  <a:schemeClr val="tx1">
                    <a:lumMod val="75000"/>
                    <a:lumOff val="25000"/>
                  </a:schemeClr>
                </a:solidFill>
                <a:cs typeface="Manrope SemiBold" charset="0"/>
              </a:rPr>
              <a:t>A picture is worth a thousand words</a:t>
            </a:r>
            <a:endParaRPr lang="zh-CN" altLang="en-US" sz="1050" dirty="0">
              <a:solidFill>
                <a:schemeClr val="tx1">
                  <a:lumMod val="75000"/>
                  <a:lumOff val="25000"/>
                </a:schemeClr>
              </a:solidFill>
              <a:cs typeface="Manrope SemiBold" charset="0"/>
            </a:endParaRPr>
          </a:p>
        </p:txBody>
      </p:sp>
      <p:sp>
        <p:nvSpPr>
          <p:cNvPr id="127" name="矩形 126"/>
          <p:cNvSpPr/>
          <p:nvPr/>
        </p:nvSpPr>
        <p:spPr>
          <a:xfrm>
            <a:off x="6465155" y="1690901"/>
            <a:ext cx="4810641" cy="922020"/>
          </a:xfrm>
          <a:prstGeom prst="rect">
            <a:avLst/>
          </a:prstGeom>
        </p:spPr>
        <p:txBody>
          <a:bodyPr wrap="square">
            <a:spAutoFit/>
          </a:bodyPr>
          <a:lstStyle/>
          <a:p>
            <a:r>
              <a:rPr lang="en-US" altLang="zh-CN" sz="5400" dirty="0">
                <a:solidFill>
                  <a:srgbClr val="445BA9"/>
                </a:solidFill>
                <a:latin typeface="Hubot-Sans Black Italic" charset="0"/>
                <a:cs typeface="Manrope SemiBold" charset="0"/>
              </a:rPr>
              <a:t>Product</a:t>
            </a:r>
            <a:endParaRPr lang="en-US" altLang="zh-CN" sz="5400" dirty="0">
              <a:solidFill>
                <a:srgbClr val="445BA9"/>
              </a:solidFill>
              <a:latin typeface="Hubot-Sans Black Italic" charset="0"/>
              <a:cs typeface="Manrope SemiBold" charset="0"/>
            </a:endParaRPr>
          </a:p>
        </p:txBody>
      </p:sp>
      <p:pic>
        <p:nvPicPr>
          <p:cNvPr id="4" name="Picture 3" descr="logo complete head"/>
          <p:cNvPicPr>
            <a:picLocks noChangeAspect="1"/>
          </p:cNvPicPr>
          <p:nvPr/>
        </p:nvPicPr>
        <p:blipFill>
          <a:blip r:embed="rId5">
            <a:alphaModFix amt="20000"/>
          </a:blip>
          <a:stretch>
            <a:fillRect/>
          </a:stretch>
        </p:blipFill>
        <p:spPr>
          <a:xfrm>
            <a:off x="5397500" y="-180975"/>
            <a:ext cx="6794500" cy="6396990"/>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p:cNvSpPr/>
          <p:nvPr/>
        </p:nvSpPr>
        <p:spPr bwMode="auto">
          <a:xfrm>
            <a:off x="5162223" y="1758469"/>
            <a:ext cx="2543871" cy="1945078"/>
          </a:xfrm>
          <a:custGeom>
            <a:avLst/>
            <a:gdLst>
              <a:gd name="T0" fmla="*/ 1266 w 1266"/>
              <a:gd name="T1" fmla="*/ 0 h 968"/>
              <a:gd name="T2" fmla="*/ 0 w 1266"/>
              <a:gd name="T3" fmla="*/ 550 h 968"/>
              <a:gd name="T4" fmla="*/ 0 w 1266"/>
              <a:gd name="T5" fmla="*/ 968 h 968"/>
              <a:gd name="T6" fmla="*/ 1266 w 1266"/>
              <a:gd name="T7" fmla="*/ 418 h 968"/>
              <a:gd name="T8" fmla="*/ 1266 w 1266"/>
              <a:gd name="T9" fmla="*/ 0 h 968"/>
            </a:gdLst>
            <a:ahLst/>
            <a:cxnLst>
              <a:cxn ang="0">
                <a:pos x="T0" y="T1"/>
              </a:cxn>
              <a:cxn ang="0">
                <a:pos x="T2" y="T3"/>
              </a:cxn>
              <a:cxn ang="0">
                <a:pos x="T4" y="T5"/>
              </a:cxn>
              <a:cxn ang="0">
                <a:pos x="T6" y="T7"/>
              </a:cxn>
              <a:cxn ang="0">
                <a:pos x="T8" y="T9"/>
              </a:cxn>
            </a:cxnLst>
            <a:rect l="0" t="0" r="r" b="b"/>
            <a:pathLst>
              <a:path w="1266" h="968">
                <a:moveTo>
                  <a:pt x="1266" y="0"/>
                </a:moveTo>
                <a:lnTo>
                  <a:pt x="0" y="550"/>
                </a:lnTo>
                <a:lnTo>
                  <a:pt x="0" y="968"/>
                </a:lnTo>
                <a:lnTo>
                  <a:pt x="1266" y="418"/>
                </a:lnTo>
                <a:lnTo>
                  <a:pt x="1266"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mn-ea"/>
              <a:cs typeface="Hubot-Sans Black Italic" charset="0"/>
            </a:endParaRPr>
          </a:p>
        </p:txBody>
      </p:sp>
      <p:sp>
        <p:nvSpPr>
          <p:cNvPr id="19" name="矩形"/>
          <p:cNvSpPr/>
          <p:nvPr/>
        </p:nvSpPr>
        <p:spPr bwMode="auto">
          <a:xfrm>
            <a:off x="5162223" y="2863627"/>
            <a:ext cx="2543871" cy="1945078"/>
          </a:xfrm>
          <a:custGeom>
            <a:avLst/>
            <a:gdLst>
              <a:gd name="T0" fmla="*/ 1266 w 1266"/>
              <a:gd name="T1" fmla="*/ 0 h 968"/>
              <a:gd name="T2" fmla="*/ 0 w 1266"/>
              <a:gd name="T3" fmla="*/ 550 h 968"/>
              <a:gd name="T4" fmla="*/ 0 w 1266"/>
              <a:gd name="T5" fmla="*/ 968 h 968"/>
              <a:gd name="T6" fmla="*/ 1266 w 1266"/>
              <a:gd name="T7" fmla="*/ 418 h 968"/>
              <a:gd name="T8" fmla="*/ 1266 w 1266"/>
              <a:gd name="T9" fmla="*/ 0 h 968"/>
            </a:gdLst>
            <a:ahLst/>
            <a:cxnLst>
              <a:cxn ang="0">
                <a:pos x="T0" y="T1"/>
              </a:cxn>
              <a:cxn ang="0">
                <a:pos x="T2" y="T3"/>
              </a:cxn>
              <a:cxn ang="0">
                <a:pos x="T4" y="T5"/>
              </a:cxn>
              <a:cxn ang="0">
                <a:pos x="T6" y="T7"/>
              </a:cxn>
              <a:cxn ang="0">
                <a:pos x="T8" y="T9"/>
              </a:cxn>
            </a:cxnLst>
            <a:rect l="0" t="0" r="r" b="b"/>
            <a:pathLst>
              <a:path w="1266" h="968">
                <a:moveTo>
                  <a:pt x="1266" y="0"/>
                </a:moveTo>
                <a:lnTo>
                  <a:pt x="0" y="550"/>
                </a:lnTo>
                <a:lnTo>
                  <a:pt x="0" y="968"/>
                </a:lnTo>
                <a:lnTo>
                  <a:pt x="1266" y="418"/>
                </a:lnTo>
                <a:lnTo>
                  <a:pt x="1266"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mn-ea"/>
              <a:cs typeface="Hubot-Sans Black Italic" charset="0"/>
            </a:endParaRPr>
          </a:p>
        </p:txBody>
      </p:sp>
      <p:sp>
        <p:nvSpPr>
          <p:cNvPr id="20" name="矩形"/>
          <p:cNvSpPr/>
          <p:nvPr/>
        </p:nvSpPr>
        <p:spPr bwMode="auto">
          <a:xfrm>
            <a:off x="4549362" y="3968785"/>
            <a:ext cx="3156732" cy="1947087"/>
          </a:xfrm>
          <a:custGeom>
            <a:avLst/>
            <a:gdLst>
              <a:gd name="T0" fmla="*/ 1571 w 1571"/>
              <a:gd name="T1" fmla="*/ 0 h 969"/>
              <a:gd name="T2" fmla="*/ 0 w 1571"/>
              <a:gd name="T3" fmla="*/ 550 h 969"/>
              <a:gd name="T4" fmla="*/ 0 w 1571"/>
              <a:gd name="T5" fmla="*/ 969 h 969"/>
              <a:gd name="T6" fmla="*/ 1571 w 1571"/>
              <a:gd name="T7" fmla="*/ 418 h 969"/>
              <a:gd name="T8" fmla="*/ 1571 w 1571"/>
              <a:gd name="T9" fmla="*/ 0 h 969"/>
            </a:gdLst>
            <a:ahLst/>
            <a:cxnLst>
              <a:cxn ang="0">
                <a:pos x="T0" y="T1"/>
              </a:cxn>
              <a:cxn ang="0">
                <a:pos x="T2" y="T3"/>
              </a:cxn>
              <a:cxn ang="0">
                <a:pos x="T4" y="T5"/>
              </a:cxn>
              <a:cxn ang="0">
                <a:pos x="T6" y="T7"/>
              </a:cxn>
              <a:cxn ang="0">
                <a:pos x="T8" y="T9"/>
              </a:cxn>
            </a:cxnLst>
            <a:rect l="0" t="0" r="r" b="b"/>
            <a:pathLst>
              <a:path w="1571" h="969">
                <a:moveTo>
                  <a:pt x="1571" y="0"/>
                </a:moveTo>
                <a:lnTo>
                  <a:pt x="0" y="550"/>
                </a:lnTo>
                <a:lnTo>
                  <a:pt x="0" y="969"/>
                </a:lnTo>
                <a:lnTo>
                  <a:pt x="1571" y="418"/>
                </a:lnTo>
                <a:lnTo>
                  <a:pt x="1571" y="0"/>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latin typeface="+mn-ea"/>
              <a:cs typeface="Hubot-Sans Black Italic" charset="0"/>
            </a:endParaRPr>
          </a:p>
        </p:txBody>
      </p:sp>
      <p:cxnSp>
        <p:nvCxnSpPr>
          <p:cNvPr id="25" name="直接连接符"/>
          <p:cNvCxnSpPr/>
          <p:nvPr/>
        </p:nvCxnSpPr>
        <p:spPr>
          <a:xfrm>
            <a:off x="5474236" y="1930434"/>
            <a:ext cx="0" cy="507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p:cNvCxnSpPr/>
          <p:nvPr/>
        </p:nvCxnSpPr>
        <p:spPr>
          <a:xfrm>
            <a:off x="6558827" y="3030066"/>
            <a:ext cx="0" cy="507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p:cNvCxnSpPr/>
          <p:nvPr/>
        </p:nvCxnSpPr>
        <p:spPr>
          <a:xfrm>
            <a:off x="6538484" y="4135224"/>
            <a:ext cx="0" cy="507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p:cNvCxnSpPr/>
          <p:nvPr/>
        </p:nvCxnSpPr>
        <p:spPr>
          <a:xfrm>
            <a:off x="6435757" y="5255262"/>
            <a:ext cx="0" cy="507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p:cNvSpPr/>
          <p:nvPr/>
        </p:nvSpPr>
        <p:spPr>
          <a:xfrm>
            <a:off x="5749852" y="1983899"/>
            <a:ext cx="1347912" cy="400110"/>
          </a:xfrm>
          <a:prstGeom prst="rect">
            <a:avLst/>
          </a:prstGeom>
        </p:spPr>
        <p:txBody>
          <a:bodyPr wrap="square" anchor="ctr" anchorCtr="0">
            <a:spAutoFit/>
          </a:bodyPr>
          <a:lstStyle/>
          <a:p>
            <a:pPr lvl="0" algn="ctr"/>
            <a:r>
              <a:rPr lang="en-US" altLang="zh-CN" sz="2000" dirty="0">
                <a:solidFill>
                  <a:schemeClr val="bg1"/>
                </a:solidFill>
                <a:latin typeface="+mj-ea"/>
                <a:ea typeface="+mj-ea"/>
                <a:cs typeface="Hubot-Sans Black Italic" charset="0"/>
              </a:rPr>
              <a:t>Title here</a:t>
            </a:r>
            <a:endParaRPr lang="en-US" altLang="zh-CN" sz="1400" dirty="0">
              <a:solidFill>
                <a:schemeClr val="bg1"/>
              </a:solidFill>
              <a:latin typeface="+mj-ea"/>
              <a:ea typeface="+mj-ea"/>
              <a:cs typeface="Hubot-Sans Black Italic" charset="0"/>
            </a:endParaRPr>
          </a:p>
        </p:txBody>
      </p:sp>
      <p:sp>
        <p:nvSpPr>
          <p:cNvPr id="37" name="圆角矩形 8"/>
          <p:cNvSpPr/>
          <p:nvPr/>
        </p:nvSpPr>
        <p:spPr>
          <a:xfrm>
            <a:off x="4021115" y="1883841"/>
            <a:ext cx="600232" cy="600229"/>
          </a:xfrm>
          <a:prstGeom prst="roundRect">
            <a:avLst/>
          </a:pr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cs typeface="Hubot-Sans Black Italic" charset="0"/>
            </a:endParaRPr>
          </a:p>
        </p:txBody>
      </p:sp>
      <p:sp>
        <p:nvSpPr>
          <p:cNvPr id="43" name="圆角矩形 8"/>
          <p:cNvSpPr/>
          <p:nvPr/>
        </p:nvSpPr>
        <p:spPr>
          <a:xfrm>
            <a:off x="5215638" y="5208669"/>
            <a:ext cx="600232" cy="600229"/>
          </a:xfrm>
          <a:prstGeom prst="roundRect">
            <a:avLst/>
          </a:prstGeom>
          <a:solidFill>
            <a:schemeClr val="bg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cs typeface="Hubot-Sans Black Italic" charset="0"/>
            </a:endParaRPr>
          </a:p>
        </p:txBody>
      </p:sp>
      <p:sp>
        <p:nvSpPr>
          <p:cNvPr id="3" name="Text Box 2"/>
          <p:cNvSpPr txBox="1"/>
          <p:nvPr/>
        </p:nvSpPr>
        <p:spPr>
          <a:xfrm>
            <a:off x="803910" y="130810"/>
            <a:ext cx="10339070" cy="7016115"/>
          </a:xfrm>
          <a:prstGeom prst="rect">
            <a:avLst/>
          </a:prstGeom>
          <a:noFill/>
        </p:spPr>
        <p:txBody>
          <a:bodyPr wrap="square" rtlCol="0">
            <a:spAutoFit/>
          </a:bodyPr>
          <a:p>
            <a:r>
              <a:rPr lang="en-US" b="1">
                <a:solidFill>
                  <a:schemeClr val="tx1">
                    <a:lumMod val="75000"/>
                    <a:lumOff val="25000"/>
                  </a:schemeClr>
                </a:solidFill>
              </a:rPr>
              <a:t>Services and Duties:</a:t>
            </a:r>
            <a:endParaRPr lang="en-US" b="1">
              <a:solidFill>
                <a:schemeClr val="tx1">
                  <a:lumMod val="75000"/>
                  <a:lumOff val="25000"/>
                </a:schemeClr>
              </a:solidFill>
            </a:endParaRPr>
          </a:p>
          <a:p>
            <a:endParaRPr 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rPr>
              <a:t>IT Support:</a:t>
            </a:r>
            <a:endParaRPr lang="en-US" sz="1600">
              <a:solidFill>
                <a:schemeClr val="tx1">
                  <a:lumMod val="75000"/>
                  <a:lumOff val="25000"/>
                </a:schemeClr>
              </a:solidFill>
            </a:endParaRPr>
          </a:p>
          <a:p>
            <a:pPr marL="285750" indent="-285750">
              <a:buFont typeface="Arial" panose="020B0604020202020204" pitchFamily="34" charset="0"/>
              <a:buChar char="•"/>
            </a:pPr>
            <a:r>
              <a:rPr lang="en-US" sz="1600">
                <a:solidFill>
                  <a:schemeClr val="tx1">
                    <a:lumMod val="75000"/>
                    <a:lumOff val="25000"/>
                  </a:schemeClr>
                </a:solidFill>
              </a:rPr>
              <a:t>Provide 24/7 technical assistance, including hardware and software troubleshooting, network management, cybersecurity solutions, and data recovery.</a:t>
            </a:r>
            <a:endParaRPr lang="en-US" sz="1600">
              <a:solidFill>
                <a:schemeClr val="tx1">
                  <a:lumMod val="75000"/>
                  <a:lumOff val="25000"/>
                </a:schemeClr>
              </a:solidFill>
            </a:endParaRPr>
          </a:p>
          <a:p>
            <a:pPr marL="285750" indent="-285750">
              <a:buFont typeface="Arial" panose="020B0604020202020204" pitchFamily="34" charset="0"/>
              <a:buChar char="•"/>
            </a:pPr>
            <a:endParaRPr 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rPr>
              <a:t>IT Solutions:</a:t>
            </a:r>
            <a:endParaRPr lang="en-US" sz="1600">
              <a:solidFill>
                <a:schemeClr val="tx1">
                  <a:lumMod val="75000"/>
                  <a:lumOff val="25000"/>
                </a:schemeClr>
              </a:solidFill>
            </a:endParaRPr>
          </a:p>
          <a:p>
            <a:pPr marL="285750" indent="-285750">
              <a:buFont typeface="Arial" panose="020B0604020202020204" pitchFamily="34" charset="0"/>
              <a:buChar char="•"/>
            </a:pPr>
            <a:r>
              <a:rPr lang="en-US" sz="1600">
                <a:solidFill>
                  <a:schemeClr val="tx1">
                    <a:lumMod val="75000"/>
                    <a:lumOff val="25000"/>
                  </a:schemeClr>
                </a:solidFill>
              </a:rPr>
              <a:t>Develop customized software, integrate systems, and offer cloud computing solutions tailored to individual business requirements.</a:t>
            </a:r>
            <a:endParaRPr lang="en-US" sz="1600">
              <a:solidFill>
                <a:schemeClr val="tx1">
                  <a:lumMod val="75000"/>
                  <a:lumOff val="25000"/>
                </a:schemeClr>
              </a:solidFill>
            </a:endParaRPr>
          </a:p>
          <a:p>
            <a:pPr marL="285750" indent="-285750">
              <a:buFont typeface="Arial" panose="020B0604020202020204" pitchFamily="34" charset="0"/>
              <a:buChar char="•"/>
            </a:pPr>
            <a:endParaRPr 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rPr>
              <a:t>Digital Marketing:</a:t>
            </a:r>
            <a:endParaRPr lang="en-US" sz="1600">
              <a:solidFill>
                <a:schemeClr val="tx1">
                  <a:lumMod val="75000"/>
                  <a:lumOff val="25000"/>
                </a:schemeClr>
              </a:solidFill>
            </a:endParaRPr>
          </a:p>
          <a:p>
            <a:pPr marL="285750" indent="-285750">
              <a:buFont typeface="Arial" panose="020B0604020202020204" pitchFamily="34" charset="0"/>
              <a:buChar char="•"/>
            </a:pPr>
            <a:r>
              <a:rPr lang="en-US" sz="1600">
                <a:solidFill>
                  <a:schemeClr val="tx1">
                    <a:lumMod val="75000"/>
                    <a:lumOff val="25000"/>
                  </a:schemeClr>
                </a:solidFill>
              </a:rPr>
              <a:t>Design comprehensive online strategies, manage SEO, create engaging content, handle social media, and run targeted online ad campaigns.</a:t>
            </a:r>
            <a:endParaRPr lang="en-US" sz="1600">
              <a:solidFill>
                <a:schemeClr val="tx1">
                  <a:lumMod val="75000"/>
                  <a:lumOff val="25000"/>
                </a:schemeClr>
              </a:solidFill>
            </a:endParaRPr>
          </a:p>
          <a:p>
            <a:pPr indent="0">
              <a:buFont typeface="Arial" panose="020B0604020202020204" pitchFamily="34" charset="0"/>
              <a:buNone/>
            </a:pPr>
            <a:endParaRPr 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sym typeface="+mn-ea"/>
              </a:rPr>
              <a:t>CCTV Installation:</a:t>
            </a:r>
            <a:endParaRPr lang="en-US" sz="1600">
              <a:solidFill>
                <a:schemeClr val="tx1">
                  <a:lumMod val="75000"/>
                  <a:lumOff val="25000"/>
                </a:schemeClr>
              </a:solidFill>
              <a:sym typeface="+mn-ea"/>
            </a:endParaRPr>
          </a:p>
          <a:p>
            <a:pPr marL="285750" indent="-285750">
              <a:buFont typeface="Arial" panose="020B0604020202020204" pitchFamily="34" charset="0"/>
              <a:buChar char="•"/>
            </a:pPr>
            <a:r>
              <a:rPr lang="en-US" altLang="en-US" sz="1600">
                <a:solidFill>
                  <a:schemeClr val="tx1">
                    <a:lumMod val="75000"/>
                    <a:lumOff val="25000"/>
                  </a:schemeClr>
                </a:solidFill>
              </a:rPr>
              <a:t>We offer comprehensive CCTV installation services, including site assessment, system design, installation, and maintenance. Our services ensure optimal security coverage for residential, commercial, and industrial properties. We provide high-quality cameras, DVR/NVR systems, remote monitoring solutions, and technical support to ensure your security system operates efficiently</a:t>
            </a:r>
            <a:endParaRPr lang="en-US" altLang="en-US" sz="1600">
              <a:solidFill>
                <a:schemeClr val="tx1">
                  <a:lumMod val="75000"/>
                  <a:lumOff val="25000"/>
                </a:schemeClr>
              </a:solidFill>
            </a:endParaRPr>
          </a:p>
          <a:p>
            <a:pPr indent="0">
              <a:buFont typeface="Arial" panose="020B0604020202020204" pitchFamily="34" charset="0"/>
              <a:buNone/>
            </a:pPr>
            <a:endParaRPr lang="en-US" alt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rPr>
              <a:t>Web Development:</a:t>
            </a:r>
            <a:endParaRPr lang="en-US" sz="1600">
              <a:solidFill>
                <a:schemeClr val="tx1">
                  <a:lumMod val="75000"/>
                  <a:lumOff val="25000"/>
                </a:schemeClr>
              </a:solidFill>
            </a:endParaRPr>
          </a:p>
          <a:p>
            <a:pPr marL="285750" indent="-285750">
              <a:buFont typeface="Arial" panose="020B0604020202020204" pitchFamily="34" charset="0"/>
              <a:buChar char="•"/>
            </a:pPr>
            <a:r>
              <a:rPr lang="en-US" sz="1600">
                <a:solidFill>
                  <a:schemeClr val="tx1">
                    <a:lumMod val="75000"/>
                    <a:lumOff val="25000"/>
                  </a:schemeClr>
                </a:solidFill>
              </a:rPr>
              <a:t>Design and develop responsive websites and web applications that cater to clients' branding, functionality, and user experience needs.</a:t>
            </a:r>
            <a:endParaRPr lang="en-US" sz="1600">
              <a:solidFill>
                <a:schemeClr val="tx1">
                  <a:lumMod val="75000"/>
                  <a:lumOff val="25000"/>
                </a:schemeClr>
              </a:solidFill>
            </a:endParaRPr>
          </a:p>
          <a:p>
            <a:pPr marL="285750" indent="-285750">
              <a:buFont typeface="Arial" panose="020B0604020202020204" pitchFamily="34" charset="0"/>
              <a:buChar char="•"/>
            </a:pPr>
            <a:endParaRPr lang="en-US" sz="1600">
              <a:solidFill>
                <a:schemeClr val="tx1">
                  <a:lumMod val="75000"/>
                  <a:lumOff val="25000"/>
                </a:schemeClr>
              </a:solidFill>
            </a:endParaRPr>
          </a:p>
          <a:p>
            <a:pPr indent="0">
              <a:buFont typeface="Arial" panose="020B0604020202020204" pitchFamily="34" charset="0"/>
              <a:buNone/>
            </a:pPr>
            <a:r>
              <a:rPr lang="en-US" sz="1600">
                <a:solidFill>
                  <a:schemeClr val="tx1">
                    <a:lumMod val="75000"/>
                    <a:lumOff val="25000"/>
                  </a:schemeClr>
                </a:solidFill>
              </a:rPr>
              <a:t>Market Analysis:</a:t>
            </a:r>
            <a:endParaRPr lang="en-US" sz="1600">
              <a:solidFill>
                <a:schemeClr val="tx1">
                  <a:lumMod val="75000"/>
                  <a:lumOff val="25000"/>
                </a:schemeClr>
              </a:solidFill>
            </a:endParaRPr>
          </a:p>
          <a:p>
            <a:pPr marL="285750" indent="-285750">
              <a:buFont typeface="Arial" panose="020B0604020202020204" pitchFamily="34" charset="0"/>
              <a:buChar char="•"/>
            </a:pPr>
            <a:r>
              <a:rPr lang="en-US" sz="1600">
                <a:solidFill>
                  <a:schemeClr val="tx1">
                    <a:lumMod val="75000"/>
                    <a:lumOff val="25000"/>
                  </a:schemeClr>
                </a:solidFill>
              </a:rPr>
              <a:t>Conduct in-depth research, analyze market trends, consumer behavior, and competition to provide valuable insights for informed decision-making.</a:t>
            </a:r>
            <a:endParaRPr lang="en-US" sz="1600">
              <a:solidFill>
                <a:schemeClr val="tx1">
                  <a:lumMod val="75000"/>
                  <a:lumOff val="25000"/>
                </a:schemeClr>
              </a:solidFill>
            </a:endParaRPr>
          </a:p>
          <a:p>
            <a:pPr indent="0">
              <a:buFont typeface="Arial" panose="020B0604020202020204" pitchFamily="34" charset="0"/>
              <a:buNone/>
            </a:pPr>
            <a:endParaRPr lang="en-US" sz="1600">
              <a:solidFill>
                <a:schemeClr val="tx1">
                  <a:lumMod val="75000"/>
                  <a:lumOff val="25000"/>
                </a:schemeClr>
              </a:solidFil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p:nvPr/>
        </p:nvSpPr>
        <p:spPr>
          <a:xfrm>
            <a:off x="679450" y="0"/>
            <a:ext cx="6452870" cy="6544310"/>
          </a:xfrm>
          <a:prstGeom prst="ellipse">
            <a:avLst/>
          </a:prstGeom>
          <a:blipFill>
            <a:blip r:embed="rId1">
              <a:alphaModFix amt="25000"/>
            </a:blip>
            <a:stretch>
              <a:fillRect l="-25228" r="-25081"/>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en-GB">
              <a:solidFill>
                <a:schemeClr val="tx1">
                  <a:lumMod val="75000"/>
                  <a:lumOff val="25000"/>
                </a:schemeClr>
              </a:solidFill>
              <a:cs typeface="Manrope SemiBold" charset="0"/>
            </a:endParaRPr>
          </a:p>
        </p:txBody>
      </p:sp>
      <p:sp>
        <p:nvSpPr>
          <p:cNvPr id="6" name="圆角矩形 26"/>
          <p:cNvSpPr/>
          <p:nvPr/>
        </p:nvSpPr>
        <p:spPr>
          <a:xfrm>
            <a:off x="5629294" y="4403474"/>
            <a:ext cx="444222" cy="444220"/>
          </a:xfrm>
          <a:prstGeom prst="roundRect">
            <a:avLst/>
          </a:pr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dirty="0">
              <a:solidFill>
                <a:schemeClr val="tx1">
                  <a:lumMod val="75000"/>
                  <a:lumOff val="25000"/>
                </a:schemeClr>
              </a:solidFill>
              <a:cs typeface="Manrope SemiBold" charset="0"/>
            </a:endParaRPr>
          </a:p>
        </p:txBody>
      </p:sp>
      <p:sp>
        <p:nvSpPr>
          <p:cNvPr id="11" name="任意多边形 27"/>
          <p:cNvSpPr/>
          <p:nvPr/>
        </p:nvSpPr>
        <p:spPr bwMode="auto">
          <a:xfrm>
            <a:off x="8911086" y="4535277"/>
            <a:ext cx="205561" cy="180614"/>
          </a:xfrm>
          <a:custGeom>
            <a:avLst/>
            <a:gdLst>
              <a:gd name="connsiteX0" fmla="*/ 437460 w 607639"/>
              <a:gd name="connsiteY0" fmla="*/ 485349 h 533898"/>
              <a:gd name="connsiteX1" fmla="*/ 437460 w 607639"/>
              <a:gd name="connsiteY1" fmla="*/ 509624 h 533898"/>
              <a:gd name="connsiteX2" fmla="*/ 583341 w 607639"/>
              <a:gd name="connsiteY2" fmla="*/ 509624 h 533898"/>
              <a:gd name="connsiteX3" fmla="*/ 583341 w 607639"/>
              <a:gd name="connsiteY3" fmla="*/ 485349 h 533898"/>
              <a:gd name="connsiteX4" fmla="*/ 425355 w 607639"/>
              <a:gd name="connsiteY4" fmla="*/ 461074 h 533898"/>
              <a:gd name="connsiteX5" fmla="*/ 595445 w 607639"/>
              <a:gd name="connsiteY5" fmla="*/ 461074 h 533898"/>
              <a:gd name="connsiteX6" fmla="*/ 607639 w 607639"/>
              <a:gd name="connsiteY6" fmla="*/ 473167 h 533898"/>
              <a:gd name="connsiteX7" fmla="*/ 607639 w 607639"/>
              <a:gd name="connsiteY7" fmla="*/ 521805 h 533898"/>
              <a:gd name="connsiteX8" fmla="*/ 595445 w 607639"/>
              <a:gd name="connsiteY8" fmla="*/ 533898 h 533898"/>
              <a:gd name="connsiteX9" fmla="*/ 425355 w 607639"/>
              <a:gd name="connsiteY9" fmla="*/ 533898 h 533898"/>
              <a:gd name="connsiteX10" fmla="*/ 413161 w 607639"/>
              <a:gd name="connsiteY10" fmla="*/ 521805 h 533898"/>
              <a:gd name="connsiteX11" fmla="*/ 413161 w 607639"/>
              <a:gd name="connsiteY11" fmla="*/ 473167 h 533898"/>
              <a:gd name="connsiteX12" fmla="*/ 425355 w 607639"/>
              <a:gd name="connsiteY12" fmla="*/ 461074 h 533898"/>
              <a:gd name="connsiteX13" fmla="*/ 267372 w 607639"/>
              <a:gd name="connsiteY13" fmla="*/ 182032 h 533898"/>
              <a:gd name="connsiteX14" fmla="*/ 267372 w 607639"/>
              <a:gd name="connsiteY14" fmla="*/ 286203 h 533898"/>
              <a:gd name="connsiteX15" fmla="*/ 295231 w 607639"/>
              <a:gd name="connsiteY15" fmla="*/ 258383 h 533898"/>
              <a:gd name="connsiteX16" fmla="*/ 303775 w 607639"/>
              <a:gd name="connsiteY16" fmla="*/ 254827 h 533898"/>
              <a:gd name="connsiteX17" fmla="*/ 312409 w 607639"/>
              <a:gd name="connsiteY17" fmla="*/ 258383 h 533898"/>
              <a:gd name="connsiteX18" fmla="*/ 340267 w 607639"/>
              <a:gd name="connsiteY18" fmla="*/ 286203 h 533898"/>
              <a:gd name="connsiteX19" fmla="*/ 340267 w 607639"/>
              <a:gd name="connsiteY19" fmla="*/ 182032 h 533898"/>
              <a:gd name="connsiteX20" fmla="*/ 364566 w 607639"/>
              <a:gd name="connsiteY20" fmla="*/ 24265 h 533898"/>
              <a:gd name="connsiteX21" fmla="*/ 364566 w 607639"/>
              <a:gd name="connsiteY21" fmla="*/ 157767 h 533898"/>
              <a:gd name="connsiteX22" fmla="*/ 573728 w 607639"/>
              <a:gd name="connsiteY22" fmla="*/ 157767 h 533898"/>
              <a:gd name="connsiteX23" fmla="*/ 491487 w 607639"/>
              <a:gd name="connsiteY23" fmla="*/ 24265 h 533898"/>
              <a:gd name="connsiteX24" fmla="*/ 267372 w 607639"/>
              <a:gd name="connsiteY24" fmla="*/ 24265 h 533898"/>
              <a:gd name="connsiteX25" fmla="*/ 267372 w 607639"/>
              <a:gd name="connsiteY25" fmla="*/ 157767 h 533898"/>
              <a:gd name="connsiteX26" fmla="*/ 340267 w 607639"/>
              <a:gd name="connsiteY26" fmla="*/ 157767 h 533898"/>
              <a:gd name="connsiteX27" fmla="*/ 340267 w 607639"/>
              <a:gd name="connsiteY27" fmla="*/ 24265 h 533898"/>
              <a:gd name="connsiteX28" fmla="*/ 116152 w 607639"/>
              <a:gd name="connsiteY28" fmla="*/ 24265 h 533898"/>
              <a:gd name="connsiteX29" fmla="*/ 33911 w 607639"/>
              <a:gd name="connsiteY29" fmla="*/ 157767 h 533898"/>
              <a:gd name="connsiteX30" fmla="*/ 243074 w 607639"/>
              <a:gd name="connsiteY30" fmla="*/ 157767 h 533898"/>
              <a:gd name="connsiteX31" fmla="*/ 243074 w 607639"/>
              <a:gd name="connsiteY31" fmla="*/ 24265 h 533898"/>
              <a:gd name="connsiteX32" fmla="*/ 109388 w 607639"/>
              <a:gd name="connsiteY32" fmla="*/ 0 h 533898"/>
              <a:gd name="connsiteX33" fmla="*/ 255178 w 607639"/>
              <a:gd name="connsiteY33" fmla="*/ 0 h 533898"/>
              <a:gd name="connsiteX34" fmla="*/ 352372 w 607639"/>
              <a:gd name="connsiteY34" fmla="*/ 0 h 533898"/>
              <a:gd name="connsiteX35" fmla="*/ 498252 w 607639"/>
              <a:gd name="connsiteY35" fmla="*/ 0 h 533898"/>
              <a:gd name="connsiteX36" fmla="*/ 508576 w 607639"/>
              <a:gd name="connsiteY36" fmla="*/ 5778 h 533898"/>
              <a:gd name="connsiteX37" fmla="*/ 605770 w 607639"/>
              <a:gd name="connsiteY37" fmla="*/ 163545 h 533898"/>
              <a:gd name="connsiteX38" fmla="*/ 606571 w 607639"/>
              <a:gd name="connsiteY38" fmla="*/ 165056 h 533898"/>
              <a:gd name="connsiteX39" fmla="*/ 606749 w 607639"/>
              <a:gd name="connsiteY39" fmla="*/ 165411 h 533898"/>
              <a:gd name="connsiteX40" fmla="*/ 607283 w 607639"/>
              <a:gd name="connsiteY40" fmla="*/ 167100 h 533898"/>
              <a:gd name="connsiteX41" fmla="*/ 607372 w 607639"/>
              <a:gd name="connsiteY41" fmla="*/ 167633 h 533898"/>
              <a:gd name="connsiteX42" fmla="*/ 607639 w 607639"/>
              <a:gd name="connsiteY42" fmla="*/ 169766 h 533898"/>
              <a:gd name="connsiteX43" fmla="*/ 607639 w 607639"/>
              <a:gd name="connsiteY43" fmla="*/ 169855 h 533898"/>
              <a:gd name="connsiteX44" fmla="*/ 607639 w 607639"/>
              <a:gd name="connsiteY44" fmla="*/ 376152 h 533898"/>
              <a:gd name="connsiteX45" fmla="*/ 595445 w 607639"/>
              <a:gd name="connsiteY45" fmla="*/ 388329 h 533898"/>
              <a:gd name="connsiteX46" fmla="*/ 583341 w 607639"/>
              <a:gd name="connsiteY46" fmla="*/ 376152 h 533898"/>
              <a:gd name="connsiteX47" fmla="*/ 583341 w 607639"/>
              <a:gd name="connsiteY47" fmla="*/ 182032 h 533898"/>
              <a:gd name="connsiteX48" fmla="*/ 364566 w 607639"/>
              <a:gd name="connsiteY48" fmla="*/ 182032 h 533898"/>
              <a:gd name="connsiteX49" fmla="*/ 364566 w 607639"/>
              <a:gd name="connsiteY49" fmla="*/ 315445 h 533898"/>
              <a:gd name="connsiteX50" fmla="*/ 357089 w 607639"/>
              <a:gd name="connsiteY50" fmla="*/ 326733 h 533898"/>
              <a:gd name="connsiteX51" fmla="*/ 352461 w 607639"/>
              <a:gd name="connsiteY51" fmla="*/ 327622 h 533898"/>
              <a:gd name="connsiteX52" fmla="*/ 343828 w 607639"/>
              <a:gd name="connsiteY52" fmla="*/ 324067 h 533898"/>
              <a:gd name="connsiteX53" fmla="*/ 303775 w 607639"/>
              <a:gd name="connsiteY53" fmla="*/ 284070 h 533898"/>
              <a:gd name="connsiteX54" fmla="*/ 263812 w 607639"/>
              <a:gd name="connsiteY54" fmla="*/ 324067 h 533898"/>
              <a:gd name="connsiteX55" fmla="*/ 250550 w 607639"/>
              <a:gd name="connsiteY55" fmla="*/ 326733 h 533898"/>
              <a:gd name="connsiteX56" fmla="*/ 243074 w 607639"/>
              <a:gd name="connsiteY56" fmla="*/ 315445 h 533898"/>
              <a:gd name="connsiteX57" fmla="*/ 243074 w 607639"/>
              <a:gd name="connsiteY57" fmla="*/ 182032 h 533898"/>
              <a:gd name="connsiteX58" fmla="*/ 24299 w 607639"/>
              <a:gd name="connsiteY58" fmla="*/ 182032 h 533898"/>
              <a:gd name="connsiteX59" fmla="*/ 24299 w 607639"/>
              <a:gd name="connsiteY59" fmla="*/ 497477 h 533898"/>
              <a:gd name="connsiteX60" fmla="*/ 352372 w 607639"/>
              <a:gd name="connsiteY60" fmla="*/ 497477 h 533898"/>
              <a:gd name="connsiteX61" fmla="*/ 364566 w 607639"/>
              <a:gd name="connsiteY61" fmla="*/ 509654 h 533898"/>
              <a:gd name="connsiteX62" fmla="*/ 352372 w 607639"/>
              <a:gd name="connsiteY62" fmla="*/ 521831 h 533898"/>
              <a:gd name="connsiteX63" fmla="*/ 12194 w 607639"/>
              <a:gd name="connsiteY63" fmla="*/ 521831 h 533898"/>
              <a:gd name="connsiteX64" fmla="*/ 0 w 607639"/>
              <a:gd name="connsiteY64" fmla="*/ 509654 h 533898"/>
              <a:gd name="connsiteX65" fmla="*/ 0 w 607639"/>
              <a:gd name="connsiteY65" fmla="*/ 169855 h 533898"/>
              <a:gd name="connsiteX66" fmla="*/ 0 w 607639"/>
              <a:gd name="connsiteY66" fmla="*/ 169766 h 533898"/>
              <a:gd name="connsiteX67" fmla="*/ 267 w 607639"/>
              <a:gd name="connsiteY67" fmla="*/ 167633 h 533898"/>
              <a:gd name="connsiteX68" fmla="*/ 356 w 607639"/>
              <a:gd name="connsiteY68" fmla="*/ 167100 h 533898"/>
              <a:gd name="connsiteX69" fmla="*/ 890 w 607639"/>
              <a:gd name="connsiteY69" fmla="*/ 165411 h 533898"/>
              <a:gd name="connsiteX70" fmla="*/ 979 w 607639"/>
              <a:gd name="connsiteY70" fmla="*/ 165056 h 533898"/>
              <a:gd name="connsiteX71" fmla="*/ 1780 w 607639"/>
              <a:gd name="connsiteY71" fmla="*/ 163456 h 533898"/>
              <a:gd name="connsiteX72" fmla="*/ 99063 w 607639"/>
              <a:gd name="connsiteY72" fmla="*/ 5778 h 533898"/>
              <a:gd name="connsiteX73" fmla="*/ 109388 w 607639"/>
              <a:gd name="connsiteY73" fmla="*/ 0 h 53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7639" h="533898">
                <a:moveTo>
                  <a:pt x="437460" y="485349"/>
                </a:moveTo>
                <a:lnTo>
                  <a:pt x="437460" y="509624"/>
                </a:lnTo>
                <a:lnTo>
                  <a:pt x="583341" y="509624"/>
                </a:lnTo>
                <a:lnTo>
                  <a:pt x="583341" y="485349"/>
                </a:lnTo>
                <a:close/>
                <a:moveTo>
                  <a:pt x="425355" y="461074"/>
                </a:moveTo>
                <a:lnTo>
                  <a:pt x="595445" y="461074"/>
                </a:lnTo>
                <a:cubicBezTo>
                  <a:pt x="602210" y="461074"/>
                  <a:pt x="607639" y="466498"/>
                  <a:pt x="607639" y="473167"/>
                </a:cubicBezTo>
                <a:lnTo>
                  <a:pt x="607639" y="521805"/>
                </a:lnTo>
                <a:cubicBezTo>
                  <a:pt x="607639" y="528474"/>
                  <a:pt x="602210" y="533898"/>
                  <a:pt x="595445" y="533898"/>
                </a:cubicBezTo>
                <a:lnTo>
                  <a:pt x="425355" y="533898"/>
                </a:lnTo>
                <a:cubicBezTo>
                  <a:pt x="418591" y="533898"/>
                  <a:pt x="413161" y="528474"/>
                  <a:pt x="413161" y="521805"/>
                </a:cubicBezTo>
                <a:lnTo>
                  <a:pt x="413161" y="473167"/>
                </a:lnTo>
                <a:cubicBezTo>
                  <a:pt x="413161" y="466498"/>
                  <a:pt x="418591" y="461074"/>
                  <a:pt x="425355" y="461074"/>
                </a:cubicBezTo>
                <a:close/>
                <a:moveTo>
                  <a:pt x="267372" y="182032"/>
                </a:moveTo>
                <a:lnTo>
                  <a:pt x="267372" y="286203"/>
                </a:lnTo>
                <a:lnTo>
                  <a:pt x="295231" y="258383"/>
                </a:lnTo>
                <a:cubicBezTo>
                  <a:pt x="297545" y="255983"/>
                  <a:pt x="300660" y="254827"/>
                  <a:pt x="303775" y="254827"/>
                </a:cubicBezTo>
                <a:cubicBezTo>
                  <a:pt x="306890" y="254827"/>
                  <a:pt x="310006" y="255983"/>
                  <a:pt x="312409" y="258383"/>
                </a:cubicBezTo>
                <a:lnTo>
                  <a:pt x="340267" y="286203"/>
                </a:lnTo>
                <a:lnTo>
                  <a:pt x="340267" y="182032"/>
                </a:lnTo>
                <a:close/>
                <a:moveTo>
                  <a:pt x="364566" y="24265"/>
                </a:moveTo>
                <a:lnTo>
                  <a:pt x="364566" y="157767"/>
                </a:lnTo>
                <a:lnTo>
                  <a:pt x="573728" y="157767"/>
                </a:lnTo>
                <a:lnTo>
                  <a:pt x="491487" y="24265"/>
                </a:lnTo>
                <a:close/>
                <a:moveTo>
                  <a:pt x="267372" y="24265"/>
                </a:moveTo>
                <a:lnTo>
                  <a:pt x="267372" y="157767"/>
                </a:lnTo>
                <a:lnTo>
                  <a:pt x="340267" y="157767"/>
                </a:lnTo>
                <a:lnTo>
                  <a:pt x="340267" y="24265"/>
                </a:lnTo>
                <a:close/>
                <a:moveTo>
                  <a:pt x="116152" y="24265"/>
                </a:moveTo>
                <a:lnTo>
                  <a:pt x="33911" y="157767"/>
                </a:lnTo>
                <a:lnTo>
                  <a:pt x="243074" y="157767"/>
                </a:lnTo>
                <a:lnTo>
                  <a:pt x="243074" y="24265"/>
                </a:lnTo>
                <a:close/>
                <a:moveTo>
                  <a:pt x="109388" y="0"/>
                </a:moveTo>
                <a:lnTo>
                  <a:pt x="255178" y="0"/>
                </a:lnTo>
                <a:lnTo>
                  <a:pt x="352372" y="0"/>
                </a:lnTo>
                <a:lnTo>
                  <a:pt x="498252" y="0"/>
                </a:lnTo>
                <a:cubicBezTo>
                  <a:pt x="502435" y="0"/>
                  <a:pt x="506351" y="2133"/>
                  <a:pt x="508576" y="5778"/>
                </a:cubicBezTo>
                <a:lnTo>
                  <a:pt x="605770" y="163545"/>
                </a:lnTo>
                <a:cubicBezTo>
                  <a:pt x="606126" y="163989"/>
                  <a:pt x="606393" y="164522"/>
                  <a:pt x="606571" y="165056"/>
                </a:cubicBezTo>
                <a:cubicBezTo>
                  <a:pt x="606660" y="165145"/>
                  <a:pt x="606660" y="165322"/>
                  <a:pt x="606749" y="165411"/>
                </a:cubicBezTo>
                <a:cubicBezTo>
                  <a:pt x="606927" y="165944"/>
                  <a:pt x="607105" y="166567"/>
                  <a:pt x="607283" y="167100"/>
                </a:cubicBezTo>
                <a:cubicBezTo>
                  <a:pt x="607283" y="167278"/>
                  <a:pt x="607372" y="167455"/>
                  <a:pt x="607372" y="167633"/>
                </a:cubicBezTo>
                <a:cubicBezTo>
                  <a:pt x="607550" y="168344"/>
                  <a:pt x="607550" y="169055"/>
                  <a:pt x="607639" y="169766"/>
                </a:cubicBezTo>
                <a:cubicBezTo>
                  <a:pt x="607639" y="169766"/>
                  <a:pt x="607639" y="169855"/>
                  <a:pt x="607639" y="169855"/>
                </a:cubicBezTo>
                <a:lnTo>
                  <a:pt x="607639" y="376152"/>
                </a:lnTo>
                <a:cubicBezTo>
                  <a:pt x="607639" y="382907"/>
                  <a:pt x="602210" y="388329"/>
                  <a:pt x="595445" y="388329"/>
                </a:cubicBezTo>
                <a:cubicBezTo>
                  <a:pt x="588770" y="388329"/>
                  <a:pt x="583341" y="382907"/>
                  <a:pt x="583341" y="376152"/>
                </a:cubicBezTo>
                <a:lnTo>
                  <a:pt x="583341" y="182032"/>
                </a:lnTo>
                <a:lnTo>
                  <a:pt x="364566" y="182032"/>
                </a:lnTo>
                <a:lnTo>
                  <a:pt x="364566" y="315445"/>
                </a:lnTo>
                <a:cubicBezTo>
                  <a:pt x="364566" y="320423"/>
                  <a:pt x="361629" y="324778"/>
                  <a:pt x="357089" y="326733"/>
                </a:cubicBezTo>
                <a:cubicBezTo>
                  <a:pt x="355576" y="327356"/>
                  <a:pt x="353974" y="327622"/>
                  <a:pt x="352461" y="327622"/>
                </a:cubicBezTo>
                <a:cubicBezTo>
                  <a:pt x="349257" y="327622"/>
                  <a:pt x="346142" y="326378"/>
                  <a:pt x="343828" y="324067"/>
                </a:cubicBezTo>
                <a:lnTo>
                  <a:pt x="303775" y="284070"/>
                </a:lnTo>
                <a:lnTo>
                  <a:pt x="263812" y="324067"/>
                </a:lnTo>
                <a:cubicBezTo>
                  <a:pt x="260341" y="327533"/>
                  <a:pt x="255089" y="328600"/>
                  <a:pt x="250550" y="326733"/>
                </a:cubicBezTo>
                <a:cubicBezTo>
                  <a:pt x="246011" y="324778"/>
                  <a:pt x="243074" y="320423"/>
                  <a:pt x="243074" y="315445"/>
                </a:cubicBezTo>
                <a:lnTo>
                  <a:pt x="243074" y="182032"/>
                </a:lnTo>
                <a:lnTo>
                  <a:pt x="24299" y="182032"/>
                </a:lnTo>
                <a:lnTo>
                  <a:pt x="24299" y="497477"/>
                </a:lnTo>
                <a:lnTo>
                  <a:pt x="352372" y="497477"/>
                </a:lnTo>
                <a:cubicBezTo>
                  <a:pt x="359137" y="497477"/>
                  <a:pt x="364566" y="502988"/>
                  <a:pt x="364566" y="509654"/>
                </a:cubicBezTo>
                <a:cubicBezTo>
                  <a:pt x="364566" y="516320"/>
                  <a:pt x="359137" y="521831"/>
                  <a:pt x="352372" y="521831"/>
                </a:cubicBezTo>
                <a:lnTo>
                  <a:pt x="12194" y="521831"/>
                </a:lnTo>
                <a:cubicBezTo>
                  <a:pt x="5430" y="521831"/>
                  <a:pt x="0" y="516320"/>
                  <a:pt x="0" y="509654"/>
                </a:cubicBezTo>
                <a:lnTo>
                  <a:pt x="0" y="169855"/>
                </a:lnTo>
                <a:cubicBezTo>
                  <a:pt x="0" y="169855"/>
                  <a:pt x="0" y="169766"/>
                  <a:pt x="0" y="169766"/>
                </a:cubicBezTo>
                <a:cubicBezTo>
                  <a:pt x="0" y="169055"/>
                  <a:pt x="89" y="168344"/>
                  <a:pt x="267" y="167633"/>
                </a:cubicBezTo>
                <a:cubicBezTo>
                  <a:pt x="267" y="167455"/>
                  <a:pt x="267" y="167278"/>
                  <a:pt x="356" y="167100"/>
                </a:cubicBezTo>
                <a:cubicBezTo>
                  <a:pt x="445" y="166567"/>
                  <a:pt x="623" y="165944"/>
                  <a:pt x="890" y="165411"/>
                </a:cubicBezTo>
                <a:cubicBezTo>
                  <a:pt x="890" y="165322"/>
                  <a:pt x="979" y="165145"/>
                  <a:pt x="979" y="165056"/>
                </a:cubicBezTo>
                <a:cubicBezTo>
                  <a:pt x="1246" y="164522"/>
                  <a:pt x="1513" y="163989"/>
                  <a:pt x="1780" y="163456"/>
                </a:cubicBezTo>
                <a:lnTo>
                  <a:pt x="99063" y="5778"/>
                </a:lnTo>
                <a:cubicBezTo>
                  <a:pt x="101199" y="2133"/>
                  <a:pt x="105115" y="0"/>
                  <a:pt x="109388"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lumMod val="75000"/>
                  <a:lumOff val="25000"/>
                </a:schemeClr>
              </a:solidFill>
              <a:cs typeface="Manrope SemiBold" charset="0"/>
            </a:endParaRPr>
          </a:p>
        </p:txBody>
      </p:sp>
      <p:sp>
        <p:nvSpPr>
          <p:cNvPr id="2" name="Text Box 1"/>
          <p:cNvSpPr txBox="1"/>
          <p:nvPr/>
        </p:nvSpPr>
        <p:spPr>
          <a:xfrm>
            <a:off x="803910" y="591185"/>
            <a:ext cx="10339070" cy="5939155"/>
          </a:xfrm>
          <a:prstGeom prst="rect">
            <a:avLst/>
          </a:prstGeom>
          <a:noFill/>
        </p:spPr>
        <p:txBody>
          <a:bodyPr wrap="square" rtlCol="0">
            <a:spAutoFit/>
          </a:bodyPr>
          <a:p>
            <a:pPr indent="0">
              <a:buFont typeface="Arial" panose="020B0604020202020204" pitchFamily="34" charset="0"/>
              <a:buNone/>
            </a:pPr>
            <a:r>
              <a:rPr lang="en-US" sz="2000">
                <a:solidFill>
                  <a:schemeClr val="tx1"/>
                </a:solidFill>
                <a:sym typeface="+mn-ea"/>
              </a:rPr>
              <a:t>Graphic Design:</a:t>
            </a:r>
            <a:endParaRPr lang="en-US" sz="2000">
              <a:solidFill>
                <a:schemeClr val="tx1"/>
              </a:solidFill>
            </a:endParaRPr>
          </a:p>
          <a:p>
            <a:pPr marL="285750" indent="-285750">
              <a:buFont typeface="Arial" panose="020B0604020202020204" pitchFamily="34" charset="0"/>
              <a:buChar char="•"/>
            </a:pPr>
            <a:r>
              <a:rPr lang="en-US" sz="2000">
                <a:solidFill>
                  <a:schemeClr val="tx1"/>
                </a:solidFill>
                <a:sym typeface="+mn-ea"/>
              </a:rPr>
              <a:t>Create visually appealing branding, promotional materials, and visual content that resonate with clients' target audiences.</a:t>
            </a:r>
            <a:endParaRPr lang="en-US" sz="2000">
              <a:solidFill>
                <a:schemeClr val="tx1"/>
              </a:solidFill>
            </a:endParaRPr>
          </a:p>
          <a:p>
            <a:endParaRPr lang="en-US" sz="2000" b="1">
              <a:solidFill>
                <a:schemeClr val="tx1"/>
              </a:solidFill>
            </a:endParaRPr>
          </a:p>
          <a:p>
            <a:pPr indent="0">
              <a:buFont typeface="Arial" panose="020B0604020202020204" pitchFamily="34" charset="0"/>
              <a:buNone/>
            </a:pPr>
            <a:r>
              <a:rPr lang="en-US" sz="2000" b="1">
                <a:solidFill>
                  <a:schemeClr val="tx1"/>
                </a:solidFill>
              </a:rPr>
              <a:t>Admin Support:</a:t>
            </a:r>
            <a:endParaRPr lang="en-US" sz="2000" b="1">
              <a:solidFill>
                <a:schemeClr val="tx1"/>
              </a:solidFill>
            </a:endParaRPr>
          </a:p>
          <a:p>
            <a:pPr marL="342900" indent="-342900">
              <a:buFont typeface="Arial" panose="020B0604020202020204" pitchFamily="34" charset="0"/>
              <a:buChar char="•"/>
            </a:pPr>
            <a:r>
              <a:rPr lang="en-US" sz="2000" b="1">
                <a:solidFill>
                  <a:schemeClr val="tx1"/>
                </a:solidFill>
              </a:rPr>
              <a:t>Assist clients with day-to-day operations, including document preparation, data entry, scheduling, and general administrative tasks.</a:t>
            </a:r>
            <a:endParaRPr lang="en-US" sz="2000" b="1">
              <a:solidFill>
                <a:schemeClr val="tx1"/>
              </a:solidFill>
            </a:endParaRPr>
          </a:p>
          <a:p>
            <a:pPr marL="342900" indent="-342900">
              <a:buFont typeface="Arial" panose="020B0604020202020204" pitchFamily="34" charset="0"/>
              <a:buChar char="•"/>
            </a:pPr>
            <a:endParaRPr lang="en-US" sz="2000" b="1">
              <a:solidFill>
                <a:schemeClr val="tx1"/>
              </a:solidFill>
            </a:endParaRPr>
          </a:p>
          <a:p>
            <a:pPr indent="0">
              <a:buFont typeface="Arial" panose="020B0604020202020204" pitchFamily="34" charset="0"/>
              <a:buNone/>
            </a:pPr>
            <a:r>
              <a:rPr lang="en-US" sz="2000" b="1">
                <a:solidFill>
                  <a:schemeClr val="tx1"/>
                </a:solidFill>
              </a:rPr>
              <a:t>Computer and ICT Training:</a:t>
            </a:r>
            <a:endParaRPr lang="en-US" sz="2000" b="1">
              <a:solidFill>
                <a:schemeClr val="tx1"/>
              </a:solidFill>
            </a:endParaRPr>
          </a:p>
          <a:p>
            <a:pPr marL="342900" indent="-342900">
              <a:buFont typeface="Arial" panose="020B0604020202020204" pitchFamily="34" charset="0"/>
              <a:buChar char="•"/>
            </a:pPr>
            <a:r>
              <a:rPr lang="en-US" sz="2000" b="1">
                <a:solidFill>
                  <a:schemeClr val="tx1"/>
                </a:solidFill>
              </a:rPr>
              <a:t>Offer professional training programs for individuals and businesses covering software usage, cybersecurity awareness, digital literacy, and more.</a:t>
            </a:r>
            <a:endParaRPr lang="en-US" sz="2000" b="1">
              <a:solidFill>
                <a:schemeClr val="tx1"/>
              </a:solidFill>
            </a:endParaRPr>
          </a:p>
          <a:p>
            <a:pPr marL="342900" indent="-342900">
              <a:buFont typeface="Arial" panose="020B0604020202020204" pitchFamily="34" charset="0"/>
              <a:buChar char="•"/>
            </a:pPr>
            <a:endParaRPr lang="en-US" sz="2000" b="1">
              <a:solidFill>
                <a:schemeClr val="tx1"/>
              </a:solidFill>
            </a:endParaRPr>
          </a:p>
          <a:p>
            <a:pPr indent="0">
              <a:buFont typeface="Arial" panose="020B0604020202020204" pitchFamily="34" charset="0"/>
              <a:buNone/>
            </a:pPr>
            <a:r>
              <a:rPr lang="en-US" sz="2000" b="1">
                <a:solidFill>
                  <a:schemeClr val="tx1"/>
                </a:solidFill>
              </a:rPr>
              <a:t>Internet Café:</a:t>
            </a:r>
            <a:endParaRPr lang="en-US" sz="2000" b="1">
              <a:solidFill>
                <a:schemeClr val="tx1"/>
              </a:solidFill>
            </a:endParaRPr>
          </a:p>
          <a:p>
            <a:pPr marL="342900" indent="-342900">
              <a:buFont typeface="Arial" panose="020B0604020202020204" pitchFamily="34" charset="0"/>
              <a:buChar char="•"/>
            </a:pPr>
            <a:r>
              <a:rPr lang="en-US" sz="2000" b="1">
                <a:solidFill>
                  <a:schemeClr val="tx1"/>
                </a:solidFill>
              </a:rPr>
              <a:t>Provide a modern workspace with high-speed internet, workstations, and printing facilities to accommodate professionals and students.</a:t>
            </a:r>
            <a:endParaRPr lang="en-US" sz="2000" b="1">
              <a:solidFill>
                <a:schemeClr val="tx1"/>
              </a:solidFill>
            </a:endParaRPr>
          </a:p>
          <a:p>
            <a:pPr marL="342900" indent="-342900">
              <a:buFont typeface="Arial" panose="020B0604020202020204" pitchFamily="34" charset="0"/>
              <a:buChar char="•"/>
            </a:pPr>
            <a:endParaRPr lang="en-US" sz="2000" b="1">
              <a:solidFill>
                <a:schemeClr val="tx1"/>
              </a:solidFill>
            </a:endParaRPr>
          </a:p>
          <a:p>
            <a:pPr indent="0">
              <a:buFont typeface="Arial" panose="020B0604020202020204" pitchFamily="34" charset="0"/>
              <a:buNone/>
            </a:pPr>
            <a:r>
              <a:rPr lang="en-US" sz="2000" b="1">
                <a:solidFill>
                  <a:schemeClr val="tx1"/>
                </a:solidFill>
              </a:rPr>
              <a:t>Printing Services:</a:t>
            </a:r>
            <a:endParaRPr lang="en-US" sz="2000" b="1">
              <a:solidFill>
                <a:schemeClr val="tx1"/>
              </a:solidFill>
            </a:endParaRPr>
          </a:p>
          <a:p>
            <a:pPr marL="342900" indent="-342900">
              <a:buFont typeface="Arial" panose="020B0604020202020204" pitchFamily="34" charset="0"/>
              <a:buChar char="•"/>
            </a:pPr>
            <a:r>
              <a:rPr lang="en-US" sz="2000" b="1">
                <a:solidFill>
                  <a:schemeClr val="tx1"/>
                </a:solidFill>
              </a:rPr>
              <a:t>Deliver high-quality printing solutions for documents, brochures, banners, and other promotional materials.</a:t>
            </a:r>
            <a:endParaRPr lang="en-US" sz="2000" b="1">
              <a:solidFill>
                <a:schemeClr val="tx1"/>
              </a:solidFill>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1010047" y="2278345"/>
            <a:ext cx="0" cy="9271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79"/>
          <p:cNvSpPr/>
          <p:nvPr/>
        </p:nvSpPr>
        <p:spPr>
          <a:xfrm>
            <a:off x="6524650" y="2357582"/>
            <a:ext cx="208506" cy="212384"/>
          </a:xfrm>
          <a:custGeom>
            <a:avLst/>
            <a:gdLst>
              <a:gd name="T0" fmla="*/ 11017 w 11200"/>
              <a:gd name="T1" fmla="*/ 517 h 11409"/>
              <a:gd name="T2" fmla="*/ 11017 w 11200"/>
              <a:gd name="T3" fmla="*/ 519 h 11409"/>
              <a:gd name="T4" fmla="*/ 9158 w 11200"/>
              <a:gd name="T5" fmla="*/ 1034 h 11409"/>
              <a:gd name="T6" fmla="*/ 9158 w 11200"/>
              <a:gd name="T7" fmla="*/ 1032 h 11409"/>
              <a:gd name="T8" fmla="*/ 9150 w 11200"/>
              <a:gd name="T9" fmla="*/ 1043 h 11409"/>
              <a:gd name="T10" fmla="*/ 8800 w 11200"/>
              <a:gd name="T11" fmla="*/ 1542 h 11409"/>
              <a:gd name="T12" fmla="*/ 8800 w 11200"/>
              <a:gd name="T13" fmla="*/ 10075 h 11409"/>
              <a:gd name="T14" fmla="*/ 7467 w 11200"/>
              <a:gd name="T15" fmla="*/ 11409 h 11409"/>
              <a:gd name="T16" fmla="*/ 5867 w 11200"/>
              <a:gd name="T17" fmla="*/ 11409 h 11409"/>
              <a:gd name="T18" fmla="*/ 4533 w 11200"/>
              <a:gd name="T19" fmla="*/ 10075 h 11409"/>
              <a:gd name="T20" fmla="*/ 4533 w 11200"/>
              <a:gd name="T21" fmla="*/ 9542 h 11409"/>
              <a:gd name="T22" fmla="*/ 5867 w 11200"/>
              <a:gd name="T23" fmla="*/ 8209 h 11409"/>
              <a:gd name="T24" fmla="*/ 8267 w 11200"/>
              <a:gd name="T25" fmla="*/ 8209 h 11409"/>
              <a:gd name="T26" fmla="*/ 8267 w 11200"/>
              <a:gd name="T27" fmla="*/ 1542 h 11409"/>
              <a:gd name="T28" fmla="*/ 8985 w 11200"/>
              <a:gd name="T29" fmla="*/ 539 h 11409"/>
              <a:gd name="T30" fmla="*/ 8983 w 11200"/>
              <a:gd name="T31" fmla="*/ 534 h 11409"/>
              <a:gd name="T32" fmla="*/ 10823 w 11200"/>
              <a:gd name="T33" fmla="*/ 26 h 11409"/>
              <a:gd name="T34" fmla="*/ 10861 w 11200"/>
              <a:gd name="T35" fmla="*/ 15 h 11409"/>
              <a:gd name="T36" fmla="*/ 10917 w 11200"/>
              <a:gd name="T37" fmla="*/ 0 h 11409"/>
              <a:gd name="T38" fmla="*/ 10917 w 11200"/>
              <a:gd name="T39" fmla="*/ 4 h 11409"/>
              <a:gd name="T40" fmla="*/ 10933 w 11200"/>
              <a:gd name="T41" fmla="*/ 1 h 11409"/>
              <a:gd name="T42" fmla="*/ 11200 w 11200"/>
              <a:gd name="T43" fmla="*/ 267 h 11409"/>
              <a:gd name="T44" fmla="*/ 11017 w 11200"/>
              <a:gd name="T45" fmla="*/ 517 h 11409"/>
              <a:gd name="T46" fmla="*/ 8267 w 11200"/>
              <a:gd name="T47" fmla="*/ 9542 h 11409"/>
              <a:gd name="T48" fmla="*/ 8267 w 11200"/>
              <a:gd name="T49" fmla="*/ 8742 h 11409"/>
              <a:gd name="T50" fmla="*/ 5867 w 11200"/>
              <a:gd name="T51" fmla="*/ 8742 h 11409"/>
              <a:gd name="T52" fmla="*/ 5067 w 11200"/>
              <a:gd name="T53" fmla="*/ 9542 h 11409"/>
              <a:gd name="T54" fmla="*/ 5067 w 11200"/>
              <a:gd name="T55" fmla="*/ 10075 h 11409"/>
              <a:gd name="T56" fmla="*/ 5867 w 11200"/>
              <a:gd name="T57" fmla="*/ 10875 h 11409"/>
              <a:gd name="T58" fmla="*/ 7467 w 11200"/>
              <a:gd name="T59" fmla="*/ 10875 h 11409"/>
              <a:gd name="T60" fmla="*/ 8267 w 11200"/>
              <a:gd name="T61" fmla="*/ 10075 h 11409"/>
              <a:gd name="T62" fmla="*/ 8267 w 11200"/>
              <a:gd name="T63" fmla="*/ 9542 h 11409"/>
              <a:gd name="T64" fmla="*/ 6400 w 11200"/>
              <a:gd name="T65" fmla="*/ 7142 h 11409"/>
              <a:gd name="T66" fmla="*/ 267 w 11200"/>
              <a:gd name="T67" fmla="*/ 7142 h 11409"/>
              <a:gd name="T68" fmla="*/ 0 w 11200"/>
              <a:gd name="T69" fmla="*/ 6875 h 11409"/>
              <a:gd name="T70" fmla="*/ 267 w 11200"/>
              <a:gd name="T71" fmla="*/ 6609 h 11409"/>
              <a:gd name="T72" fmla="*/ 6400 w 11200"/>
              <a:gd name="T73" fmla="*/ 6609 h 11409"/>
              <a:gd name="T74" fmla="*/ 6667 w 11200"/>
              <a:gd name="T75" fmla="*/ 6875 h 11409"/>
              <a:gd name="T76" fmla="*/ 6400 w 11200"/>
              <a:gd name="T77" fmla="*/ 7142 h 11409"/>
              <a:gd name="T78" fmla="*/ 6400 w 11200"/>
              <a:gd name="T79" fmla="*/ 5009 h 11409"/>
              <a:gd name="T80" fmla="*/ 267 w 11200"/>
              <a:gd name="T81" fmla="*/ 5009 h 11409"/>
              <a:gd name="T82" fmla="*/ 0 w 11200"/>
              <a:gd name="T83" fmla="*/ 4742 h 11409"/>
              <a:gd name="T84" fmla="*/ 267 w 11200"/>
              <a:gd name="T85" fmla="*/ 4475 h 11409"/>
              <a:gd name="T86" fmla="*/ 6400 w 11200"/>
              <a:gd name="T87" fmla="*/ 4475 h 11409"/>
              <a:gd name="T88" fmla="*/ 6667 w 11200"/>
              <a:gd name="T89" fmla="*/ 4742 h 11409"/>
              <a:gd name="T90" fmla="*/ 6400 w 11200"/>
              <a:gd name="T91" fmla="*/ 5009 h 11409"/>
              <a:gd name="T92" fmla="*/ 6400 w 11200"/>
              <a:gd name="T93" fmla="*/ 2875 h 11409"/>
              <a:gd name="T94" fmla="*/ 267 w 11200"/>
              <a:gd name="T95" fmla="*/ 2875 h 11409"/>
              <a:gd name="T96" fmla="*/ 0 w 11200"/>
              <a:gd name="T97" fmla="*/ 2609 h 11409"/>
              <a:gd name="T98" fmla="*/ 267 w 11200"/>
              <a:gd name="T99" fmla="*/ 2342 h 11409"/>
              <a:gd name="T100" fmla="*/ 6400 w 11200"/>
              <a:gd name="T101" fmla="*/ 2342 h 11409"/>
              <a:gd name="T102" fmla="*/ 6667 w 11200"/>
              <a:gd name="T103" fmla="*/ 2609 h 11409"/>
              <a:gd name="T104" fmla="*/ 6400 w 11200"/>
              <a:gd name="T105" fmla="*/ 2875 h 11409"/>
              <a:gd name="T106" fmla="*/ 267 w 11200"/>
              <a:gd name="T107" fmla="*/ 8742 h 11409"/>
              <a:gd name="T108" fmla="*/ 2667 w 11200"/>
              <a:gd name="T109" fmla="*/ 8742 h 11409"/>
              <a:gd name="T110" fmla="*/ 2933 w 11200"/>
              <a:gd name="T111" fmla="*/ 9009 h 11409"/>
              <a:gd name="T112" fmla="*/ 2667 w 11200"/>
              <a:gd name="T113" fmla="*/ 9275 h 11409"/>
              <a:gd name="T114" fmla="*/ 267 w 11200"/>
              <a:gd name="T115" fmla="*/ 9275 h 11409"/>
              <a:gd name="T116" fmla="*/ 0 w 11200"/>
              <a:gd name="T117" fmla="*/ 9009 h 11409"/>
              <a:gd name="T118" fmla="*/ 267 w 11200"/>
              <a:gd name="T119" fmla="*/ 8742 h 1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200" h="11409">
                <a:moveTo>
                  <a:pt x="11017" y="517"/>
                </a:moveTo>
                <a:lnTo>
                  <a:pt x="11017" y="519"/>
                </a:lnTo>
                <a:lnTo>
                  <a:pt x="9158" y="1034"/>
                </a:lnTo>
                <a:lnTo>
                  <a:pt x="9158" y="1032"/>
                </a:lnTo>
                <a:lnTo>
                  <a:pt x="9150" y="1043"/>
                </a:lnTo>
                <a:cubicBezTo>
                  <a:pt x="8940" y="1119"/>
                  <a:pt x="8800" y="1319"/>
                  <a:pt x="8800" y="1542"/>
                </a:cubicBezTo>
                <a:lnTo>
                  <a:pt x="8800" y="10075"/>
                </a:lnTo>
                <a:cubicBezTo>
                  <a:pt x="8800" y="10812"/>
                  <a:pt x="8203" y="11409"/>
                  <a:pt x="7467" y="11409"/>
                </a:cubicBezTo>
                <a:lnTo>
                  <a:pt x="5867" y="11409"/>
                </a:lnTo>
                <a:cubicBezTo>
                  <a:pt x="5130" y="11409"/>
                  <a:pt x="4533" y="10812"/>
                  <a:pt x="4533" y="10075"/>
                </a:cubicBezTo>
                <a:lnTo>
                  <a:pt x="4533" y="9542"/>
                </a:lnTo>
                <a:cubicBezTo>
                  <a:pt x="4533" y="8806"/>
                  <a:pt x="5130" y="8209"/>
                  <a:pt x="5867" y="8209"/>
                </a:cubicBezTo>
                <a:lnTo>
                  <a:pt x="8267" y="8209"/>
                </a:lnTo>
                <a:lnTo>
                  <a:pt x="8267" y="1542"/>
                </a:lnTo>
                <a:cubicBezTo>
                  <a:pt x="8267" y="1076"/>
                  <a:pt x="8568" y="683"/>
                  <a:pt x="8985" y="539"/>
                </a:cubicBezTo>
                <a:lnTo>
                  <a:pt x="8983" y="534"/>
                </a:lnTo>
                <a:lnTo>
                  <a:pt x="10823" y="26"/>
                </a:lnTo>
                <a:cubicBezTo>
                  <a:pt x="10835" y="20"/>
                  <a:pt x="10849" y="19"/>
                  <a:pt x="10861" y="15"/>
                </a:cubicBezTo>
                <a:lnTo>
                  <a:pt x="10917" y="0"/>
                </a:lnTo>
                <a:lnTo>
                  <a:pt x="10917" y="4"/>
                </a:lnTo>
                <a:cubicBezTo>
                  <a:pt x="10923" y="3"/>
                  <a:pt x="10927" y="1"/>
                  <a:pt x="10933" y="1"/>
                </a:cubicBezTo>
                <a:cubicBezTo>
                  <a:pt x="11081" y="1"/>
                  <a:pt x="11200" y="120"/>
                  <a:pt x="11200" y="267"/>
                </a:cubicBezTo>
                <a:cubicBezTo>
                  <a:pt x="11199" y="381"/>
                  <a:pt x="11125" y="482"/>
                  <a:pt x="11017" y="517"/>
                </a:cubicBezTo>
                <a:close/>
                <a:moveTo>
                  <a:pt x="8267" y="9542"/>
                </a:moveTo>
                <a:lnTo>
                  <a:pt x="8267" y="8742"/>
                </a:lnTo>
                <a:lnTo>
                  <a:pt x="5867" y="8742"/>
                </a:lnTo>
                <a:cubicBezTo>
                  <a:pt x="5425" y="8742"/>
                  <a:pt x="5067" y="9100"/>
                  <a:pt x="5067" y="9542"/>
                </a:cubicBezTo>
                <a:lnTo>
                  <a:pt x="5067" y="10075"/>
                </a:lnTo>
                <a:cubicBezTo>
                  <a:pt x="5067" y="10517"/>
                  <a:pt x="5425" y="10875"/>
                  <a:pt x="5867" y="10875"/>
                </a:cubicBezTo>
                <a:lnTo>
                  <a:pt x="7467" y="10875"/>
                </a:lnTo>
                <a:cubicBezTo>
                  <a:pt x="7908" y="10875"/>
                  <a:pt x="8267" y="10517"/>
                  <a:pt x="8267" y="10075"/>
                </a:cubicBezTo>
                <a:lnTo>
                  <a:pt x="8267" y="9542"/>
                </a:lnTo>
                <a:close/>
                <a:moveTo>
                  <a:pt x="6400" y="7142"/>
                </a:moveTo>
                <a:lnTo>
                  <a:pt x="267" y="7142"/>
                </a:lnTo>
                <a:cubicBezTo>
                  <a:pt x="119" y="7142"/>
                  <a:pt x="0" y="7023"/>
                  <a:pt x="0" y="6875"/>
                </a:cubicBezTo>
                <a:cubicBezTo>
                  <a:pt x="0" y="6728"/>
                  <a:pt x="119" y="6609"/>
                  <a:pt x="267" y="6609"/>
                </a:cubicBezTo>
                <a:lnTo>
                  <a:pt x="6400" y="6609"/>
                </a:lnTo>
                <a:cubicBezTo>
                  <a:pt x="6547" y="6609"/>
                  <a:pt x="6667" y="6728"/>
                  <a:pt x="6667" y="6875"/>
                </a:cubicBezTo>
                <a:cubicBezTo>
                  <a:pt x="6667" y="7023"/>
                  <a:pt x="6547" y="7142"/>
                  <a:pt x="6400" y="7142"/>
                </a:cubicBezTo>
                <a:close/>
                <a:moveTo>
                  <a:pt x="6400" y="5009"/>
                </a:moveTo>
                <a:lnTo>
                  <a:pt x="267" y="5009"/>
                </a:lnTo>
                <a:cubicBezTo>
                  <a:pt x="119" y="5009"/>
                  <a:pt x="0" y="4889"/>
                  <a:pt x="0" y="4742"/>
                </a:cubicBezTo>
                <a:cubicBezTo>
                  <a:pt x="0" y="4595"/>
                  <a:pt x="119" y="4475"/>
                  <a:pt x="267" y="4475"/>
                </a:cubicBezTo>
                <a:lnTo>
                  <a:pt x="6400" y="4475"/>
                </a:lnTo>
                <a:cubicBezTo>
                  <a:pt x="6547" y="4475"/>
                  <a:pt x="6667" y="4595"/>
                  <a:pt x="6667" y="4742"/>
                </a:cubicBezTo>
                <a:cubicBezTo>
                  <a:pt x="6667" y="4889"/>
                  <a:pt x="6547" y="5009"/>
                  <a:pt x="6400" y="5009"/>
                </a:cubicBezTo>
                <a:close/>
                <a:moveTo>
                  <a:pt x="6400" y="2875"/>
                </a:moveTo>
                <a:lnTo>
                  <a:pt x="267" y="2875"/>
                </a:lnTo>
                <a:cubicBezTo>
                  <a:pt x="119" y="2875"/>
                  <a:pt x="0" y="2756"/>
                  <a:pt x="0" y="2609"/>
                </a:cubicBezTo>
                <a:cubicBezTo>
                  <a:pt x="0" y="2462"/>
                  <a:pt x="119" y="2342"/>
                  <a:pt x="267" y="2342"/>
                </a:cubicBezTo>
                <a:lnTo>
                  <a:pt x="6400" y="2342"/>
                </a:lnTo>
                <a:cubicBezTo>
                  <a:pt x="6547" y="2342"/>
                  <a:pt x="6667" y="2462"/>
                  <a:pt x="6667" y="2609"/>
                </a:cubicBezTo>
                <a:cubicBezTo>
                  <a:pt x="6667" y="2756"/>
                  <a:pt x="6547" y="2875"/>
                  <a:pt x="6400" y="2875"/>
                </a:cubicBezTo>
                <a:close/>
                <a:moveTo>
                  <a:pt x="267" y="8742"/>
                </a:moveTo>
                <a:lnTo>
                  <a:pt x="2667" y="8742"/>
                </a:lnTo>
                <a:cubicBezTo>
                  <a:pt x="2814" y="8742"/>
                  <a:pt x="2933" y="8862"/>
                  <a:pt x="2933" y="9009"/>
                </a:cubicBezTo>
                <a:cubicBezTo>
                  <a:pt x="2933" y="9156"/>
                  <a:pt x="2814" y="9275"/>
                  <a:pt x="2667" y="9275"/>
                </a:cubicBezTo>
                <a:lnTo>
                  <a:pt x="267" y="9275"/>
                </a:lnTo>
                <a:cubicBezTo>
                  <a:pt x="119" y="9275"/>
                  <a:pt x="0" y="9156"/>
                  <a:pt x="0" y="9009"/>
                </a:cubicBezTo>
                <a:cubicBezTo>
                  <a:pt x="0" y="8862"/>
                  <a:pt x="119" y="8742"/>
                  <a:pt x="267" y="874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75000"/>
                  <a:lumOff val="25000"/>
                </a:schemeClr>
              </a:solidFill>
              <a:latin typeface="Manrope SemiBold" charset="0"/>
              <a:ea typeface="Manrope SemiBold" charset="0"/>
              <a:cs typeface="Manrope SemiBold" charset="0"/>
            </a:endParaRPr>
          </a:p>
        </p:txBody>
      </p:sp>
      <p:sp>
        <p:nvSpPr>
          <p:cNvPr id="16" name="Text Box 15"/>
          <p:cNvSpPr txBox="1"/>
          <p:nvPr/>
        </p:nvSpPr>
        <p:spPr>
          <a:xfrm>
            <a:off x="988695" y="447040"/>
            <a:ext cx="10022205" cy="6185535"/>
          </a:xfrm>
          <a:prstGeom prst="rect">
            <a:avLst/>
          </a:prstGeom>
          <a:noFill/>
        </p:spPr>
        <p:txBody>
          <a:bodyPr wrap="square" rtlCol="0" anchor="t">
            <a:spAutoFit/>
          </a:bodyPr>
          <a:p>
            <a:pPr indent="0">
              <a:buFont typeface="Arial" panose="020B0604020202020204" pitchFamily="34" charset="0"/>
              <a:buNone/>
            </a:pPr>
            <a:r>
              <a:rPr lang="en-US">
                <a:solidFill>
                  <a:schemeClr val="tx1">
                    <a:lumMod val="75000"/>
                    <a:lumOff val="25000"/>
                  </a:schemeClr>
                </a:solidFill>
                <a:sym typeface="+mn-ea"/>
              </a:rPr>
              <a:t>Services Expansion:</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In addition to the existing services provided by South African Business Investment Pty Ltd, the company plans to expand its offerings to include:</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PC and Gadgets Sales: We will offer a range of PCs, laptops, tablets, smartphones, and other gadgets to cater to the needs of individuals and businesses. Our selection will include a variety of brands and models to suit different budgets and requirements.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Network Design: Our experienced IT professionals will provide custom network design services tailored to the specific needs of clients. Whether setting up a new network infrastructure or optimizing an existing one, we will ensure efficient, secure, and scalable solutions.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Network Installation: Once the network design is finalized, our skilled technicians will handle the installation process, ensuring seamless integration with existing systems and minimal disruption to operations. We will adhere to industry best practices and standards to deliver reliable and robust network setups.</a:t>
            </a:r>
            <a:endParaRPr lang="en-US">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By adding these services, South African Business Investment Pty Ltd aims to further enhance its value proposition and meet the evolving needs of clients in the digital landscape.</a:t>
            </a:r>
            <a:endParaRPr lang="en-US">
              <a:solidFill>
                <a:schemeClr val="tx1">
                  <a:lumMod val="75000"/>
                  <a:lumOff val="25000"/>
                </a:schemeClr>
              </a:solidFill>
              <a:sym typeface="+mn-ea"/>
            </a:endParaRP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Text Box 15"/>
          <p:cNvSpPr txBox="1"/>
          <p:nvPr/>
        </p:nvSpPr>
        <p:spPr>
          <a:xfrm>
            <a:off x="728345" y="87630"/>
            <a:ext cx="11166475" cy="5756275"/>
          </a:xfrm>
          <a:prstGeom prst="rect">
            <a:avLst/>
          </a:prstGeom>
          <a:noFill/>
        </p:spPr>
        <p:txBody>
          <a:bodyPr wrap="square" rtlCol="0" anchor="t">
            <a:noAutofit/>
          </a:bodyPr>
          <a:p>
            <a:pPr indent="0">
              <a:buFont typeface="Arial" panose="020B0604020202020204" pitchFamily="34" charset="0"/>
              <a:buNone/>
            </a:pPr>
            <a:r>
              <a:rPr lang="en-US" sz="2000" b="1">
                <a:solidFill>
                  <a:schemeClr val="tx1">
                    <a:lumMod val="75000"/>
                    <a:lumOff val="25000"/>
                  </a:schemeClr>
                </a:solidFill>
                <a:sym typeface="+mn-ea"/>
              </a:rPr>
              <a:t>Implementation Plan:</a:t>
            </a:r>
            <a:endParaRPr lang="en-US" sz="2000" b="1">
              <a:solidFill>
                <a:schemeClr val="tx1">
                  <a:lumMod val="75000"/>
                  <a:lumOff val="25000"/>
                </a:schemeClr>
              </a:solidFill>
              <a:sym typeface="+mn-ea"/>
            </a:endParaRPr>
          </a:p>
          <a:p>
            <a:pPr indent="0">
              <a:buFont typeface="Arial" panose="020B0604020202020204" pitchFamily="34" charset="0"/>
              <a:buNone/>
            </a:pP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Market Analysis:</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Conduct research to understand the demand for PC and gadgets sales, network design, and installation services in the local market. Identify target customer segments and competitors in these areas.</a:t>
            </a: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Supplier Partnerships:</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Establish partnerships with reputable suppliers and distributors to source high-quality PCs, gadgets, and networking equipment. Negotiate favorable terms and pricing to ensure competitive offerings.</a:t>
            </a: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Staff Training:</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Train existing staff or hire new personnel with expertise in PC and gadgets sales, network design, and installation. Provide comprehensive training on product knowledge, technical skills, and customer service.</a:t>
            </a: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Inf rastructure Setup:</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Allocate space within the existing premises for displaying and storing inventory. Set up dedicated workstations and tools for network design and installation projects.</a:t>
            </a: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Marketing and Promotion:</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Promote the new services through various channels, including the company website, social media, email newsletters, and local advertising. Highlight the benefits .</a:t>
            </a:r>
            <a:endParaRPr lang="en-US">
              <a:solidFill>
                <a:schemeClr val="tx1">
                  <a:lumMod val="75000"/>
                  <a:lumOff val="25000"/>
                </a:schemeClr>
              </a:solidFill>
              <a:sym typeface="+mn-ea"/>
            </a:endParaRPr>
          </a:p>
          <a:p>
            <a:pPr indent="0">
              <a:buFont typeface="Arial" panose="020B0604020202020204" pitchFamily="34" charset="0"/>
              <a:buNone/>
            </a:pPr>
            <a:r>
              <a:rPr lang="en-US">
                <a:solidFill>
                  <a:schemeClr val="tx1">
                    <a:lumMod val="75000"/>
                    <a:lumOff val="25000"/>
                  </a:schemeClr>
                </a:solidFill>
                <a:sym typeface="+mn-ea"/>
              </a:rPr>
              <a:t>Quality Assurance:</a:t>
            </a:r>
            <a:endParaRPr lang="en-US">
              <a:solidFill>
                <a:schemeClr val="tx1">
                  <a:lumMod val="75000"/>
                  <a:lumOff val="25000"/>
                </a:schemeClr>
              </a:solidFill>
              <a:sym typeface="+mn-ea"/>
            </a:endParaRPr>
          </a:p>
          <a:p>
            <a:pPr marL="285750" indent="-285750">
              <a:buFont typeface="Arial" panose="020B0604020202020204" pitchFamily="34" charset="0"/>
              <a:buChar char="•"/>
            </a:pPr>
            <a:r>
              <a:rPr lang="en-US">
                <a:solidFill>
                  <a:schemeClr val="tx1">
                    <a:lumMod val="75000"/>
                    <a:lumOff val="25000"/>
                  </a:schemeClr>
                </a:solidFill>
                <a:sym typeface="+mn-ea"/>
              </a:rPr>
              <a:t>Ensure that all products sold meet quality standards and come with appropriate warranties or guarantees. Deliver network design and installation projects on time and within budget, providing exceptional service and support throughout the process.</a:t>
            </a:r>
            <a:endParaRPr lang="en-US">
              <a:solidFill>
                <a:schemeClr val="tx1">
                  <a:lumMod val="75000"/>
                  <a:lumOff val="25000"/>
                </a:schemeClr>
              </a:solidFill>
              <a:sym typeface="+mn-ea"/>
            </a:endParaRPr>
          </a:p>
        </p:txBody>
      </p:sp>
      <p:sp>
        <p:nvSpPr>
          <p:cNvPr id="2" name="Rectangles 1"/>
          <p:cNvSpPr/>
          <p:nvPr/>
        </p:nvSpPr>
        <p:spPr>
          <a:xfrm>
            <a:off x="9262110" y="6449060"/>
            <a:ext cx="2480310" cy="408305"/>
          </a:xfrm>
          <a:prstGeom prst="rect">
            <a:avLst/>
          </a:prstGeom>
          <a:solidFill>
            <a:srgbClr val="F9F9F9"/>
          </a:solidFill>
          <a:ln>
            <a:solidFill>
              <a:srgbClr val="F9F9F9"/>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ISLIDE.ICON" val="#136401;#405186;#405205;#405185;"/>
</p:tagLst>
</file>

<file path=ppt/tags/tag10.xml><?xml version="1.0" encoding="utf-8"?>
<p:tagLst xmlns:p="http://schemas.openxmlformats.org/presentationml/2006/main">
  <p:tag name="ISLIDE.ICON" val="#136401;#405186;#405205;#405185;"/>
</p:tagLst>
</file>

<file path=ppt/tags/tag11.xml><?xml version="1.0" encoding="utf-8"?>
<p:tagLst xmlns:p="http://schemas.openxmlformats.org/presentationml/2006/main">
  <p:tag name="ISLIDE.ICON" val="#136401;#405186;#405205;#405185;"/>
</p:tagLst>
</file>

<file path=ppt/tags/tag12.xml><?xml version="1.0" encoding="utf-8"?>
<p:tagLst xmlns:p="http://schemas.openxmlformats.org/presentationml/2006/main">
  <p:tag name="ISLIDE.ICON" val="#136401;#405186;#405205;#405185;"/>
</p:tagLst>
</file>

<file path=ppt/tags/tag13.xml><?xml version="1.0" encoding="utf-8"?>
<p:tagLst xmlns:p="http://schemas.openxmlformats.org/presentationml/2006/main">
  <p:tag name="ISLIDE.ICON" val="#136401;#405186;#405205;#405185;"/>
</p:tagLst>
</file>

<file path=ppt/tags/tag14.xml><?xml version="1.0" encoding="utf-8"?>
<p:tagLst xmlns:p="http://schemas.openxmlformats.org/presentationml/2006/main">
  <p:tag name="ISLIDE.ICON" val="#136401;#405186;#405205;#405185;"/>
</p:tagLst>
</file>

<file path=ppt/tags/tag15.xml><?xml version="1.0" encoding="utf-8"?>
<p:tagLst xmlns:p="http://schemas.openxmlformats.org/presentationml/2006/main">
  <p:tag name="ISLIDE.ICON" val="#136401;#405186;#405205;#405185;"/>
</p:tagLst>
</file>

<file path=ppt/tags/tag16.xml><?xml version="1.0" encoding="utf-8"?>
<p:tagLst xmlns:p="http://schemas.openxmlformats.org/presentationml/2006/main">
  <p:tag name="KSO_WPP_MARK_KEY" val="dea16052-7c17-47fa-8b1f-02e387f7c4a2"/>
  <p:tag name="COMMONDATA" val="eyJoZGlkIjoiODliZWY4OTY0MGRkODE3MzUwYWNjNzJlOTZjZjEzOWIifQ=="/>
</p:tagLst>
</file>

<file path=ppt/tags/tag2.xml><?xml version="1.0" encoding="utf-8"?>
<p:tagLst xmlns:p="http://schemas.openxmlformats.org/presentationml/2006/main">
  <p:tag name="ISLIDE.ICON" val="#136401;#405186;#405205;#405185;"/>
</p:tagLst>
</file>

<file path=ppt/tags/tag3.xml><?xml version="1.0" encoding="utf-8"?>
<p:tagLst xmlns:p="http://schemas.openxmlformats.org/presentationml/2006/main">
  <p:tag name="ISLIDE.ICON" val="#136401;#405186;#405205;#405185;"/>
</p:tagLst>
</file>

<file path=ppt/tags/tag4.xml><?xml version="1.0" encoding="utf-8"?>
<p:tagLst xmlns:p="http://schemas.openxmlformats.org/presentationml/2006/main">
  <p:tag name="ISLIDE.ICON" val="#136401;#405186;#405205;#405185;"/>
</p:tagLst>
</file>

<file path=ppt/tags/tag5.xml><?xml version="1.0" encoding="utf-8"?>
<p:tagLst xmlns:p="http://schemas.openxmlformats.org/presentationml/2006/main">
  <p:tag name="ISLIDE.ICON" val="#136401;#405186;#405205;#405185;"/>
</p:tagLst>
</file>

<file path=ppt/tags/tag6.xml><?xml version="1.0" encoding="utf-8"?>
<p:tagLst xmlns:p="http://schemas.openxmlformats.org/presentationml/2006/main">
  <p:tag name="ISLIDE.ICON" val="#136401;#405186;#405205;#405185;"/>
</p:tagLst>
</file>

<file path=ppt/tags/tag7.xml><?xml version="1.0" encoding="utf-8"?>
<p:tagLst xmlns:p="http://schemas.openxmlformats.org/presentationml/2006/main">
  <p:tag name="ISLIDE.ICON" val="#136401;#405186;#405205;#405185;"/>
</p:tagLst>
</file>

<file path=ppt/tags/tag8.xml><?xml version="1.0" encoding="utf-8"?>
<p:tagLst xmlns:p="http://schemas.openxmlformats.org/presentationml/2006/main">
  <p:tag name="ISLIDE.ICON" val="#136401;#405186;#405205;#405185;"/>
</p:tagLst>
</file>

<file path=ppt/tags/tag9.xml><?xml version="1.0" encoding="utf-8"?>
<p:tagLst xmlns:p="http://schemas.openxmlformats.org/presentationml/2006/main">
  <p:tag name="ISLIDE.ICON" val="#136401;#405186;#405205;#405185;"/>
</p:tagLst>
</file>

<file path=ppt/theme/theme1.xml><?xml version="1.0" encoding="utf-8"?>
<a:theme xmlns:a="http://schemas.openxmlformats.org/drawingml/2006/main" name="Office 主题​​">
  <a:themeElements>
    <a:clrScheme name="自定义 2085">
      <a:dk1>
        <a:sysClr val="windowText" lastClr="000000"/>
      </a:dk1>
      <a:lt1>
        <a:sysClr val="window" lastClr="FFFFFF"/>
      </a:lt1>
      <a:dk2>
        <a:srgbClr val="44546A"/>
      </a:dk2>
      <a:lt2>
        <a:srgbClr val="E7E6E6"/>
      </a:lt2>
      <a:accent1>
        <a:srgbClr val="FB954C"/>
      </a:accent1>
      <a:accent2>
        <a:srgbClr val="584E8F"/>
      </a:accent2>
      <a:accent3>
        <a:srgbClr val="FB954C"/>
      </a:accent3>
      <a:accent4>
        <a:srgbClr val="584E8F"/>
      </a:accent4>
      <a:accent5>
        <a:srgbClr val="FB954C"/>
      </a:accent5>
      <a:accent6>
        <a:srgbClr val="584E8F"/>
      </a:accent6>
      <a:hlink>
        <a:srgbClr val="0563C1"/>
      </a:hlink>
      <a:folHlink>
        <a:srgbClr val="954F72"/>
      </a:folHlink>
    </a:clrScheme>
    <a:fontScheme name="自定义 27">
      <a:majorFont>
        <a:latin typeface="Hubot-Sans Black Italic"/>
        <a:ea typeface="Hubot-Sans Black Italic"/>
        <a:cs typeface=""/>
      </a:majorFont>
      <a:minorFont>
        <a:latin typeface="Manrope SemiBold"/>
        <a:ea typeface="Manrope Semi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游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anrope Semi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anrope SemiBold"/>
        <a:ea typeface=""/>
        <a:cs typeface=""/>
        <a:font script="Jpan" typeface="ＭＳ Ｐゴシック"/>
        <a:font script="Hang" typeface="맑은 고딕"/>
        <a:font script="Hans" typeface="Manrope SemiBold"/>
        <a:font script="Hant" typeface="新細明體"/>
        <a:font script="Arab" typeface="Manrope SemiBold"/>
        <a:font script="Hebr" typeface="Manrope Semi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anrope Semi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14129</Words>
  <Application>WPS Presentation</Application>
  <PresentationFormat>宽屏</PresentationFormat>
  <Paragraphs>347</Paragraphs>
  <Slides>24</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Arial</vt:lpstr>
      <vt:lpstr>SimSun</vt:lpstr>
      <vt:lpstr>Wingdings</vt:lpstr>
      <vt:lpstr>Manrope SemiBold</vt:lpstr>
      <vt:lpstr>Hubot-Sans Black Italic</vt:lpstr>
      <vt:lpstr>Gill Sans</vt:lpstr>
      <vt:lpstr>Microsoft YaHei</vt:lpstr>
      <vt:lpstr>Arial Unicode MS</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Potego</cp:lastModifiedBy>
  <cp:revision>127</cp:revision>
  <dcterms:created xsi:type="dcterms:W3CDTF">2023-04-06T04:34:00Z</dcterms:created>
  <dcterms:modified xsi:type="dcterms:W3CDTF">2025-02-13T07:37:49Z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B9F15D60E43248D1B00C83443800E06E_13</vt:lpwstr>
  </property>
  <property fmtid="{D5CDD505-2E9C-101B-9397-08002B2CF9AE}" pid="3" name="KSOProductBuildVer">
    <vt:lpwstr>1033-12.2.0.19805</vt:lpwstr>
  </property>
</Properties>
</file>